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6" r:id="rId2"/>
    <p:sldId id="262" r:id="rId3"/>
    <p:sldId id="293" r:id="rId4"/>
    <p:sldId id="294" r:id="rId5"/>
    <p:sldId id="287" r:id="rId6"/>
    <p:sldId id="265" r:id="rId7"/>
    <p:sldId id="304" r:id="rId8"/>
    <p:sldId id="302" r:id="rId9"/>
    <p:sldId id="267" r:id="rId10"/>
    <p:sldId id="274" r:id="rId11"/>
    <p:sldId id="296" r:id="rId12"/>
    <p:sldId id="263" r:id="rId13"/>
    <p:sldId id="289" r:id="rId14"/>
    <p:sldId id="264" r:id="rId15"/>
    <p:sldId id="291" r:id="rId16"/>
    <p:sldId id="295" r:id="rId17"/>
    <p:sldId id="297" r:id="rId18"/>
    <p:sldId id="269" r:id="rId19"/>
    <p:sldId id="290" r:id="rId20"/>
    <p:sldId id="303" r:id="rId21"/>
    <p:sldId id="273" r:id="rId22"/>
    <p:sldId id="281" r:id="rId23"/>
    <p:sldId id="285" r:id="rId24"/>
    <p:sldId id="292" r:id="rId25"/>
    <p:sldId id="300" r:id="rId26"/>
    <p:sldId id="301" r:id="rId27"/>
    <p:sldId id="28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117" d="100"/>
          <a:sy n="117" d="100"/>
        </p:scale>
        <p:origin x="1480" y="168"/>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D4B4F2-3D7B-407C-969F-BD57D6677345}" type="datetimeFigureOut">
              <a:rPr lang="fr-FR" smtClean="0"/>
              <a:t>24/05/2023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2E46F-0375-430F-8B5E-8590EE208C4E}" type="slidenum">
              <a:rPr lang="fr-FR" smtClean="0"/>
              <a:t>‹N°›</a:t>
            </a:fld>
            <a:endParaRPr lang="fr-FR"/>
          </a:p>
        </p:txBody>
      </p:sp>
    </p:spTree>
    <p:extLst>
      <p:ext uri="{BB962C8B-B14F-4D97-AF65-F5344CB8AC3E}">
        <p14:creationId xmlns:p14="http://schemas.microsoft.com/office/powerpoint/2010/main" val="27702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B9B32-968D-4768-B49F-F549C18CB62E}" type="datetimeFigureOut">
              <a:rPr lang="fr-FR" smtClean="0"/>
              <a:t>24/05/2023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99242-0C36-4139-B8BF-D32F6C10EB1D}" type="slidenum">
              <a:rPr lang="fr-FR" smtClean="0"/>
              <a:t>‹N°›</a:t>
            </a:fld>
            <a:endParaRPr lang="fr-FR"/>
          </a:p>
        </p:txBody>
      </p:sp>
    </p:spTree>
    <p:extLst>
      <p:ext uri="{BB962C8B-B14F-4D97-AF65-F5344CB8AC3E}">
        <p14:creationId xmlns:p14="http://schemas.microsoft.com/office/powerpoint/2010/main" val="168617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6767"/>
            <a:ext cx="7772400" cy="677937"/>
          </a:xfrm>
        </p:spPr>
        <p:txBody>
          <a:body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a:xfrm>
            <a:off x="35496" y="5105077"/>
            <a:ext cx="2133600" cy="365125"/>
          </a:xfrm>
        </p:spPr>
        <p:txBody>
          <a:bodyPr/>
          <a:lstStyle/>
          <a:p>
            <a:fld id="{D301D1D3-1001-411C-93A5-A6FC87905FC6}" type="datetime1">
              <a:rPr lang="fr-FR" smtClean="0"/>
              <a:t>24/05/2023</a:t>
            </a:fld>
            <a:endParaRPr lang="fr-FR"/>
          </a:p>
        </p:txBody>
      </p:sp>
      <p:sp>
        <p:nvSpPr>
          <p:cNvPr id="5" name="Espace réservé du pied de page 4"/>
          <p:cNvSpPr>
            <a:spLocks noGrp="1"/>
          </p:cNvSpPr>
          <p:nvPr>
            <p:ph type="ftr" sz="quarter" idx="11"/>
          </p:nvPr>
        </p:nvSpPr>
        <p:spPr>
          <a:xfrm>
            <a:off x="1043608" y="5105077"/>
            <a:ext cx="6984776" cy="365125"/>
          </a:xfrm>
        </p:spPr>
        <p:txBody>
          <a:bodyPr/>
          <a:lstStyle>
            <a:lvl1pPr>
              <a:defRPr sz="1100"/>
            </a:lvl1pPr>
          </a:lstStyle>
          <a:p>
            <a:r>
              <a:rPr lang="fr-FR" dirty="0"/>
              <a:t>Considérations et préconisations en vue d’optimiser le Schéma Directeur Cyclable de l’île de Ré - version 1</a:t>
            </a:r>
          </a:p>
        </p:txBody>
      </p:sp>
      <p:sp>
        <p:nvSpPr>
          <p:cNvPr id="6" name="Espace réservé du numéro de diapositive 5"/>
          <p:cNvSpPr>
            <a:spLocks noGrp="1"/>
          </p:cNvSpPr>
          <p:nvPr>
            <p:ph type="sldNum" sz="quarter" idx="12"/>
          </p:nvPr>
        </p:nvSpPr>
        <p:spPr>
          <a:xfrm>
            <a:off x="6553200" y="5085184"/>
            <a:ext cx="2133600" cy="365125"/>
          </a:xfrm>
        </p:spPr>
        <p:txBody>
          <a:bodyPr/>
          <a:lstStyle/>
          <a:p>
            <a:fld id="{0AAE6F88-6F71-43D5-9010-25DFF130E612}" type="slidenum">
              <a:rPr lang="fr-FR" smtClean="0"/>
              <a:t>‹N°›</a:t>
            </a:fld>
            <a:endParaRPr lang="fr-FR" dirty="0"/>
          </a:p>
        </p:txBody>
      </p:sp>
    </p:spTree>
    <p:extLst>
      <p:ext uri="{BB962C8B-B14F-4D97-AF65-F5344CB8AC3E}">
        <p14:creationId xmlns:p14="http://schemas.microsoft.com/office/powerpoint/2010/main" val="26432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1E9925-7EEB-4A5D-97B5-AD20D278D9E9}"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416592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C9763E-89C9-42A4-8369-F56747ED9985}"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128569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67744" y="44624"/>
            <a:ext cx="6789440" cy="634082"/>
          </a:xfrm>
        </p:spPr>
        <p:txBody>
          <a:bodyPr>
            <a:normAutofit/>
          </a:bodyPr>
          <a:lstStyle>
            <a:lvl1pPr>
              <a:defRPr sz="2000"/>
            </a:lvl1pPr>
          </a:lstStyle>
          <a:p>
            <a:r>
              <a:rPr lang="fr-FR" dirty="0"/>
              <a:t>Modifiez le style du titre</a:t>
            </a:r>
          </a:p>
        </p:txBody>
      </p:sp>
      <p:sp>
        <p:nvSpPr>
          <p:cNvPr id="3" name="Espace réservé du contenu 2"/>
          <p:cNvSpPr>
            <a:spLocks noGrp="1"/>
          </p:cNvSpPr>
          <p:nvPr>
            <p:ph idx="1"/>
          </p:nvPr>
        </p:nvSpPr>
        <p:spPr>
          <a:xfrm>
            <a:off x="251520" y="1556792"/>
            <a:ext cx="8712968" cy="4525963"/>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lvl1pPr>
              <a:defRPr sz="1200"/>
            </a:lvl1pPr>
          </a:lstStyle>
          <a:p>
            <a:r>
              <a:rPr lang="fr-FR" dirty="0"/>
              <a:t>Considérations et préconisations en vue d’optimiser le Schéma Directeur Cyclable de l’île de Ré - version 1</a:t>
            </a:r>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‹N°›</a:t>
            </a:fld>
            <a:endParaRPr lang="fr-FR"/>
          </a:p>
        </p:txBody>
      </p:sp>
      <p:pic>
        <p:nvPicPr>
          <p:cNvPr id="7" name="Image 6" descr="Macintosh HD:Users:martineetfrancoisleonard:Library:Mobile Documents:com~apple~CloudDocs:Desktop:Action Environnement:Logos:Logo réduit 12Ko rvb copie.png"/>
          <p:cNvPicPr/>
          <p:nvPr userDrawn="1"/>
        </p:nvPicPr>
        <p:blipFill>
          <a:blip r:embed="rId2">
            <a:extLst>
              <a:ext uri="{28A0092B-C50C-407E-A947-70E740481C1C}">
                <a14:useLocalDpi xmlns:a14="http://schemas.microsoft.com/office/drawing/2010/main" val="0"/>
              </a:ext>
            </a:extLst>
          </a:blip>
          <a:stretch>
            <a:fillRect/>
          </a:stretch>
        </p:blipFill>
        <p:spPr>
          <a:xfrm>
            <a:off x="1619673" y="44625"/>
            <a:ext cx="720080" cy="504056"/>
          </a:xfrm>
          <a:prstGeom prst="rect">
            <a:avLst/>
          </a:prstGeom>
        </p:spPr>
      </p:pic>
    </p:spTree>
    <p:extLst>
      <p:ext uri="{BB962C8B-B14F-4D97-AF65-F5344CB8AC3E}">
        <p14:creationId xmlns:p14="http://schemas.microsoft.com/office/powerpoint/2010/main" val="155558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07D3A70-E891-47E1-88F5-82E39586C967}"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343264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48219FA-8D63-4285-88BF-C5A15F193282}" type="datetime1">
              <a:rPr lang="fr-FR" smtClean="0"/>
              <a:t>24/05/2023</a:t>
            </a:fld>
            <a:endParaRPr lang="fr-FR"/>
          </a:p>
        </p:txBody>
      </p:sp>
      <p:sp>
        <p:nvSpPr>
          <p:cNvPr id="6" name="Espace réservé du pied de page 5"/>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7" name="Espace réservé du numéro de diapositive 6"/>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180895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570C864-636E-4DF0-8045-336AFB98F2CF}" type="datetime1">
              <a:rPr lang="fr-FR" smtClean="0"/>
              <a:t>24/05/2023</a:t>
            </a:fld>
            <a:endParaRPr lang="fr-FR"/>
          </a:p>
        </p:txBody>
      </p:sp>
      <p:sp>
        <p:nvSpPr>
          <p:cNvPr id="8" name="Espace réservé du pied de page 7"/>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9" name="Espace réservé du numéro de diapositive 8"/>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213309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7C8B1F0-6E55-4D3A-9D4E-E3DC53FC0672}" type="datetime1">
              <a:rPr lang="fr-FR" smtClean="0"/>
              <a:t>24/05/2023</a:t>
            </a:fld>
            <a:endParaRPr lang="fr-FR"/>
          </a:p>
        </p:txBody>
      </p:sp>
      <p:sp>
        <p:nvSpPr>
          <p:cNvPr id="4" name="Espace réservé du pied de page 3"/>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5" name="Espace réservé du numéro de diapositive 4"/>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61298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1DC8CB-FC62-465E-BF06-2D50F0CD0E18}" type="datetime1">
              <a:rPr lang="fr-FR" smtClean="0"/>
              <a:t>24/05/2023</a:t>
            </a:fld>
            <a:endParaRPr lang="fr-FR"/>
          </a:p>
        </p:txBody>
      </p:sp>
      <p:sp>
        <p:nvSpPr>
          <p:cNvPr id="3" name="Espace réservé du pied de page 2"/>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4" name="Espace réservé du numéro de diapositive 3"/>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416862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AA78FB4-7B36-4CD1-B0AC-11D0D5BC6B78}" type="datetime1">
              <a:rPr lang="fr-FR" smtClean="0"/>
              <a:t>24/05/2023</a:t>
            </a:fld>
            <a:endParaRPr lang="fr-FR"/>
          </a:p>
        </p:txBody>
      </p:sp>
      <p:sp>
        <p:nvSpPr>
          <p:cNvPr id="6" name="Espace réservé du pied de page 5"/>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7" name="Espace réservé du numéro de diapositive 6"/>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328017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6485F8-3779-47B1-8CFF-B2A899FC845C}" type="datetime1">
              <a:rPr lang="fr-FR" smtClean="0"/>
              <a:t>24/05/2023</a:t>
            </a:fld>
            <a:endParaRPr lang="fr-FR"/>
          </a:p>
        </p:txBody>
      </p:sp>
      <p:sp>
        <p:nvSpPr>
          <p:cNvPr id="6" name="Espace réservé du pied de page 5"/>
          <p:cNvSpPr>
            <a:spLocks noGrp="1"/>
          </p:cNvSpPr>
          <p:nvPr>
            <p:ph type="ftr" sz="quarter" idx="11"/>
          </p:nvPr>
        </p:nvSpPr>
        <p:spPr/>
        <p:txBody>
          <a:bodyPr/>
          <a:lstStyle/>
          <a:p>
            <a:r>
              <a:rPr lang="fr-FR"/>
              <a:t>Considérations et préconisations en vue d’optimiser le Schéma Directeur Cyclable de l’île de Ré - version 1</a:t>
            </a:r>
          </a:p>
        </p:txBody>
      </p:sp>
      <p:sp>
        <p:nvSpPr>
          <p:cNvPr id="7" name="Espace réservé du numéro de diapositive 6"/>
          <p:cNvSpPr>
            <a:spLocks noGrp="1"/>
          </p:cNvSpPr>
          <p:nvPr>
            <p:ph type="sldNum" sz="quarter" idx="12"/>
          </p:nvPr>
        </p:nvSpPr>
        <p:spPr/>
        <p:txBody>
          <a:bodyPr/>
          <a:lstStyle/>
          <a:p>
            <a:fld id="{0AAE6F88-6F71-43D5-9010-25DFF130E612}" type="slidenum">
              <a:rPr lang="fr-FR" smtClean="0"/>
              <a:t>‹N°›</a:t>
            </a:fld>
            <a:endParaRPr lang="fr-FR"/>
          </a:p>
        </p:txBody>
      </p:sp>
    </p:spTree>
    <p:extLst>
      <p:ext uri="{BB962C8B-B14F-4D97-AF65-F5344CB8AC3E}">
        <p14:creationId xmlns:p14="http://schemas.microsoft.com/office/powerpoint/2010/main" val="170630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3549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726A9-7841-4235-B56B-2814BA3CAD7D}" type="datetime1">
              <a:rPr lang="fr-FR" smtClean="0"/>
              <a:t>24/05/2023</a:t>
            </a:fld>
            <a:endParaRPr lang="fr-FR" dirty="0"/>
          </a:p>
        </p:txBody>
      </p:sp>
      <p:sp>
        <p:nvSpPr>
          <p:cNvPr id="5" name="Espace réservé du pied de page 4"/>
          <p:cNvSpPr>
            <a:spLocks noGrp="1"/>
          </p:cNvSpPr>
          <p:nvPr>
            <p:ph type="ftr" sz="quarter" idx="3"/>
          </p:nvPr>
        </p:nvSpPr>
        <p:spPr>
          <a:xfrm>
            <a:off x="1043608" y="6356350"/>
            <a:ext cx="7488832" cy="365125"/>
          </a:xfrm>
          <a:prstGeom prst="rect">
            <a:avLst/>
          </a:prstGeom>
        </p:spPr>
        <p:txBody>
          <a:bodyPr vert="horz" lIns="91440" tIns="45720" rIns="91440" bIns="45720" rtlCol="0" anchor="ctr"/>
          <a:lstStyle>
            <a:lvl1pPr algn="ctr">
              <a:defRPr sz="1200" baseline="0">
                <a:solidFill>
                  <a:schemeClr val="tx1">
                    <a:tint val="75000"/>
                  </a:schemeClr>
                </a:solidFill>
              </a:defRPr>
            </a:lvl1pPr>
          </a:lstStyle>
          <a:p>
            <a:r>
              <a:rPr lang="fr-FR" dirty="0"/>
              <a:t>Considérations et préconisations en vue d’optimiser le Schéma Directeur Cyclable de l’île de Ré - version 1</a:t>
            </a: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E6F88-6F71-43D5-9010-25DFF130E612}" type="slidenum">
              <a:rPr lang="fr-FR" smtClean="0"/>
              <a:t>‹N°›</a:t>
            </a:fld>
            <a:endParaRPr lang="fr-FR" dirty="0"/>
          </a:p>
        </p:txBody>
      </p:sp>
      <p:pic>
        <p:nvPicPr>
          <p:cNvPr id="7" name="Picture 2" descr="C:\Users\thier\Pictures\2020\Ré-Avenir.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5496" y="44624"/>
            <a:ext cx="1619181" cy="48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9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Feuille_de_calcul_Microsoft_Excel.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620688"/>
            <a:ext cx="4248472" cy="720080"/>
          </a:xfrm>
        </p:spPr>
        <p:txBody>
          <a:bodyPr>
            <a:normAutofit/>
          </a:bodyPr>
          <a:lstStyle/>
          <a:p>
            <a:r>
              <a:rPr lang="fr-FR" sz="3200" b="1" i="1" dirty="0">
                <a:solidFill>
                  <a:schemeClr val="tx2"/>
                </a:solidFill>
              </a:rPr>
              <a:t>Île de Ré</a:t>
            </a:r>
          </a:p>
        </p:txBody>
      </p:sp>
      <p:sp>
        <p:nvSpPr>
          <p:cNvPr id="3" name="Espace réservé du contenu 2"/>
          <p:cNvSpPr>
            <a:spLocks noGrp="1"/>
          </p:cNvSpPr>
          <p:nvPr>
            <p:ph idx="1"/>
          </p:nvPr>
        </p:nvSpPr>
        <p:spPr>
          <a:xfrm>
            <a:off x="251520" y="1988841"/>
            <a:ext cx="8712968" cy="3600399"/>
          </a:xfrm>
        </p:spPr>
        <p:txBody>
          <a:bodyPr/>
          <a:lstStyle/>
          <a:p>
            <a:pPr marL="0" indent="0" algn="ctr">
              <a:buNone/>
            </a:pPr>
            <a:endParaRPr lang="fr-FR" dirty="0"/>
          </a:p>
          <a:p>
            <a:pPr marL="0" indent="0" algn="ctr">
              <a:buNone/>
            </a:pPr>
            <a:r>
              <a:rPr lang="fr-FR" dirty="0">
                <a:solidFill>
                  <a:schemeClr val="tx2"/>
                </a:solidFill>
              </a:rPr>
              <a:t> </a:t>
            </a:r>
            <a:r>
              <a:rPr lang="fr-FR" sz="2400" b="1" dirty="0">
                <a:solidFill>
                  <a:schemeClr val="tx2"/>
                </a:solidFill>
              </a:rPr>
              <a:t>Considérations et préconisations en vue d’optimiser le Schéma Directeur Cyclable de l’île de Ré</a:t>
            </a:r>
            <a:r>
              <a:rPr lang="fr-FR" sz="2000" b="1" dirty="0">
                <a:solidFill>
                  <a:schemeClr val="tx2"/>
                </a:solidFill>
              </a:rPr>
              <a:t> </a:t>
            </a:r>
          </a:p>
          <a:p>
            <a:pPr marL="0" indent="0" algn="ctr">
              <a:buNone/>
            </a:pPr>
            <a:r>
              <a:rPr lang="fr-FR" dirty="0">
                <a:solidFill>
                  <a:schemeClr val="tx2"/>
                </a:solidFill>
              </a:rPr>
              <a:t> </a:t>
            </a:r>
          </a:p>
          <a:p>
            <a:pPr marL="0" indent="0" algn="ctr">
              <a:buNone/>
            </a:pPr>
            <a:r>
              <a:rPr lang="fr-FR" dirty="0">
                <a:solidFill>
                  <a:schemeClr val="tx2"/>
                </a:solidFill>
              </a:rPr>
              <a:t>    </a:t>
            </a:r>
          </a:p>
          <a:p>
            <a:pPr marL="0" indent="0" algn="ctr">
              <a:buNone/>
            </a:pPr>
            <a:r>
              <a:rPr lang="fr-FR" dirty="0">
                <a:solidFill>
                  <a:schemeClr val="tx2"/>
                </a:solidFill>
              </a:rPr>
              <a:t>UNE AMBITION DURABLE</a:t>
            </a:r>
          </a:p>
          <a:p>
            <a:pPr marL="0" indent="0" algn="ctr">
              <a:buNone/>
            </a:pPr>
            <a:r>
              <a:rPr lang="fr-FR" dirty="0">
                <a:solidFill>
                  <a:schemeClr val="tx2"/>
                </a:solidFill>
              </a:rPr>
              <a:t>POUR NOTRE ÎLE</a:t>
            </a:r>
          </a:p>
          <a:p>
            <a:endParaRPr lang="fr-FR" dirty="0"/>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1</a:t>
            </a:fld>
            <a:endParaRPr lang="fr-FR"/>
          </a:p>
        </p:txBody>
      </p:sp>
    </p:spTree>
    <p:extLst>
      <p:ext uri="{BB962C8B-B14F-4D97-AF65-F5344CB8AC3E}">
        <p14:creationId xmlns:p14="http://schemas.microsoft.com/office/powerpoint/2010/main" val="264759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032" y="620688"/>
            <a:ext cx="8712968" cy="720080"/>
          </a:xfrm>
        </p:spPr>
        <p:txBody>
          <a:bodyPr>
            <a:noAutofit/>
          </a:bodyPr>
          <a:lstStyle/>
          <a:p>
            <a:pPr algn="l"/>
            <a:r>
              <a:rPr lang="fr-FR" sz="1900" b="1" dirty="0">
                <a:solidFill>
                  <a:schemeClr val="tx2"/>
                </a:solidFill>
              </a:rPr>
              <a:t> 4 - Récapitulatif des autorisations de circulation sur les voies cyclables</a:t>
            </a:r>
          </a:p>
        </p:txBody>
      </p:sp>
      <p:sp>
        <p:nvSpPr>
          <p:cNvPr id="3" name="Espace réservé du contenu 2"/>
          <p:cNvSpPr>
            <a:spLocks noGrp="1"/>
          </p:cNvSpPr>
          <p:nvPr>
            <p:ph idx="1"/>
          </p:nvPr>
        </p:nvSpPr>
        <p:spPr>
          <a:xfrm>
            <a:off x="251520" y="3933056"/>
            <a:ext cx="8712968" cy="1224136"/>
          </a:xfrm>
        </p:spPr>
        <p:txBody>
          <a:bodyPr>
            <a:normAutofit lnSpcReduction="10000"/>
          </a:bodyPr>
          <a:lstStyle/>
          <a:p>
            <a:pPr algn="just">
              <a:buFont typeface="Wingdings" panose="05000000000000000000" pitchFamily="2" charset="2"/>
              <a:buChar char="Ø"/>
            </a:pPr>
            <a:r>
              <a:rPr lang="fr-FR" dirty="0"/>
              <a:t>Sauf inventaire plus approfondi, il nous apparaît qu’une partie des pistes cyclables de l’île sont en fait des voies vertes ou des voies partagées avec d’autres véhicules (hormis les pistes qui longent les départementales).</a:t>
            </a:r>
          </a:p>
          <a:p>
            <a:pPr marL="0" indent="0" algn="just">
              <a:buNone/>
            </a:pPr>
            <a:r>
              <a:rPr lang="fr-FR" dirty="0"/>
              <a:t> </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10</a:t>
            </a:fld>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3916004250"/>
              </p:ext>
            </p:extLst>
          </p:nvPr>
        </p:nvGraphicFramePr>
        <p:xfrm>
          <a:off x="1763688" y="1988840"/>
          <a:ext cx="6264696" cy="1368152"/>
        </p:xfrm>
        <a:graphic>
          <a:graphicData uri="http://schemas.openxmlformats.org/presentationml/2006/ole">
            <mc:AlternateContent xmlns:mc="http://schemas.openxmlformats.org/markup-compatibility/2006">
              <mc:Choice xmlns:v="urn:schemas-microsoft-com:vml" Requires="v">
                <p:oleObj name="Feuille de calcul" r:id="rId2" imgW="5616117" imgH="967937" progId="Excel.Sheet.12">
                  <p:embed/>
                </p:oleObj>
              </mc:Choice>
              <mc:Fallback>
                <p:oleObj name="Feuille de calcul" r:id="rId2" imgW="5616117" imgH="967937" progId="Excel.Sheet.12">
                  <p:embed/>
                  <p:pic>
                    <p:nvPicPr>
                      <p:cNvPr id="0" name=""/>
                      <p:cNvPicPr/>
                      <p:nvPr/>
                    </p:nvPicPr>
                    <p:blipFill>
                      <a:blip r:embed="rId3"/>
                      <a:stretch>
                        <a:fillRect/>
                      </a:stretch>
                    </p:blipFill>
                    <p:spPr>
                      <a:xfrm>
                        <a:off x="1763688" y="1988840"/>
                        <a:ext cx="6264696" cy="1368152"/>
                      </a:xfrm>
                      <a:prstGeom prst="rect">
                        <a:avLst/>
                      </a:prstGeom>
                    </p:spPr>
                  </p:pic>
                </p:oleObj>
              </mc:Fallback>
            </mc:AlternateContent>
          </a:graphicData>
        </a:graphic>
      </p:graphicFrame>
    </p:spTree>
    <p:extLst>
      <p:ext uri="{BB962C8B-B14F-4D97-AF65-F5344CB8AC3E}">
        <p14:creationId xmlns:p14="http://schemas.microsoft.com/office/powerpoint/2010/main" val="34045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54FB-DEAF-3BC0-D315-350B45049000}"/>
              </a:ext>
            </a:extLst>
          </p:cNvPr>
          <p:cNvSpPr>
            <a:spLocks noGrp="1"/>
          </p:cNvSpPr>
          <p:nvPr>
            <p:ph type="title"/>
          </p:nvPr>
        </p:nvSpPr>
        <p:spPr/>
        <p:txBody>
          <a:bodyPr>
            <a:normAutofit/>
          </a:bodyPr>
          <a:lstStyle/>
          <a:p>
            <a:r>
              <a:rPr lang="fr-FR" sz="2400" b="1" dirty="0">
                <a:solidFill>
                  <a:schemeClr val="tx2"/>
                </a:solidFill>
              </a:rPr>
              <a:t>Les priorités de Ré-Avenir</a:t>
            </a:r>
          </a:p>
        </p:txBody>
      </p:sp>
      <p:sp>
        <p:nvSpPr>
          <p:cNvPr id="3" name="Espace réservé du contenu 2">
            <a:extLst>
              <a:ext uri="{FF2B5EF4-FFF2-40B4-BE49-F238E27FC236}">
                <a16:creationId xmlns:a16="http://schemas.microsoft.com/office/drawing/2014/main" id="{EEDD7556-3C69-36D5-905F-3D5804B971B9}"/>
              </a:ext>
            </a:extLst>
          </p:cNvPr>
          <p:cNvSpPr>
            <a:spLocks noGrp="1"/>
          </p:cNvSpPr>
          <p:nvPr>
            <p:ph idx="1"/>
          </p:nvPr>
        </p:nvSpPr>
        <p:spPr>
          <a:xfrm>
            <a:off x="215516" y="1556793"/>
            <a:ext cx="8820980" cy="4320480"/>
          </a:xfrm>
        </p:spPr>
        <p:txBody>
          <a:bodyPr>
            <a:normAutofit/>
          </a:bodyPr>
          <a:lstStyle/>
          <a:p>
            <a:pPr marL="0" indent="0">
              <a:buNone/>
            </a:pPr>
            <a:r>
              <a:rPr lang="fr-FR" sz="2400" b="1" dirty="0">
                <a:solidFill>
                  <a:srgbClr val="FF0000"/>
                </a:solidFill>
              </a:rPr>
              <a:t>A) La sécurisation de l’usage du vélo sur le réseau existant</a:t>
            </a:r>
          </a:p>
          <a:p>
            <a:pPr marL="0" indent="0">
              <a:buNone/>
            </a:pPr>
            <a:endParaRPr lang="fr-FR" b="1" dirty="0"/>
          </a:p>
          <a:p>
            <a:pPr marL="0" indent="0">
              <a:buNone/>
            </a:pPr>
            <a:endParaRPr lang="fr-FR" b="1" dirty="0"/>
          </a:p>
          <a:p>
            <a:pPr marL="0" indent="0">
              <a:buNone/>
            </a:pPr>
            <a:r>
              <a:rPr lang="fr-FR" sz="2800" b="1" dirty="0"/>
              <a:t>2) Sécuriser les intersections</a:t>
            </a:r>
          </a:p>
          <a:p>
            <a:pPr marL="0" indent="0">
              <a:buNone/>
            </a:pPr>
            <a:endParaRPr lang="fr-FR" sz="2800" b="1" dirty="0"/>
          </a:p>
          <a:p>
            <a:pPr marL="0" indent="0">
              <a:buNone/>
            </a:pPr>
            <a:r>
              <a:rPr lang="fr-FR" sz="2400" b="1" i="1" dirty="0"/>
              <a:t>-   Application du code de la Route en matière de priorité vélos</a:t>
            </a:r>
          </a:p>
          <a:p>
            <a:pPr marL="0" indent="0">
              <a:buNone/>
            </a:pPr>
            <a:r>
              <a:rPr lang="fr-FR" sz="2400" b="1" i="1" dirty="0"/>
              <a:t>-   Aménagement de ronds-points « à la hollandaise »</a:t>
            </a:r>
          </a:p>
          <a:p>
            <a:pPr marL="0" indent="0">
              <a:buNone/>
            </a:pPr>
            <a:r>
              <a:rPr lang="fr-FR" sz="2800" b="1" i="1" dirty="0"/>
              <a:t>-  </a:t>
            </a:r>
            <a:r>
              <a:rPr lang="fr-FR" sz="2400" b="1" i="1" dirty="0"/>
              <a:t>Passages souterrains à Saint-Martin et à La Couarde</a:t>
            </a:r>
          </a:p>
          <a:p>
            <a:pPr marL="0" indent="0">
              <a:buNone/>
            </a:pPr>
            <a:endParaRPr lang="fr-FR" sz="2800" b="1" i="1" dirty="0"/>
          </a:p>
        </p:txBody>
      </p:sp>
      <p:sp>
        <p:nvSpPr>
          <p:cNvPr id="4" name="Espace réservé de la date 3">
            <a:extLst>
              <a:ext uri="{FF2B5EF4-FFF2-40B4-BE49-F238E27FC236}">
                <a16:creationId xmlns:a16="http://schemas.microsoft.com/office/drawing/2014/main" id="{13A640CB-8D30-DBCF-04FC-0D125C3BB43C}"/>
              </a:ext>
            </a:extLst>
          </p:cNvPr>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a:extLst>
              <a:ext uri="{FF2B5EF4-FFF2-40B4-BE49-F238E27FC236}">
                <a16:creationId xmlns:a16="http://schemas.microsoft.com/office/drawing/2014/main" id="{BFD98C6A-A992-F717-89E5-33B1797B81A9}"/>
              </a:ext>
            </a:extLst>
          </p:cNvPr>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a:extLst>
              <a:ext uri="{FF2B5EF4-FFF2-40B4-BE49-F238E27FC236}">
                <a16:creationId xmlns:a16="http://schemas.microsoft.com/office/drawing/2014/main" id="{A422E22F-917F-F7E0-5EEB-536FBCA76121}"/>
              </a:ext>
            </a:extLst>
          </p:cNvPr>
          <p:cNvSpPr>
            <a:spLocks noGrp="1"/>
          </p:cNvSpPr>
          <p:nvPr>
            <p:ph type="sldNum" sz="quarter" idx="12"/>
          </p:nvPr>
        </p:nvSpPr>
        <p:spPr/>
        <p:txBody>
          <a:bodyPr/>
          <a:lstStyle/>
          <a:p>
            <a:fld id="{0AAE6F88-6F71-43D5-9010-25DFF130E612}" type="slidenum">
              <a:rPr lang="fr-FR" smtClean="0"/>
              <a:t>11</a:t>
            </a:fld>
            <a:endParaRPr lang="fr-FR"/>
          </a:p>
        </p:txBody>
      </p:sp>
    </p:spTree>
    <p:extLst>
      <p:ext uri="{BB962C8B-B14F-4D97-AF65-F5344CB8AC3E}">
        <p14:creationId xmlns:p14="http://schemas.microsoft.com/office/powerpoint/2010/main" val="423983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400" b="1" dirty="0">
                <a:solidFill>
                  <a:schemeClr val="tx2"/>
                </a:solidFill>
              </a:rPr>
              <a:t>1- Intersections et sécurité des cyclistes</a:t>
            </a:r>
            <a:endParaRPr lang="fr-FR" sz="2400" dirty="0"/>
          </a:p>
        </p:txBody>
      </p:sp>
      <p:sp>
        <p:nvSpPr>
          <p:cNvPr id="3" name="Espace réservé du contenu 2"/>
          <p:cNvSpPr>
            <a:spLocks noGrp="1"/>
          </p:cNvSpPr>
          <p:nvPr>
            <p:ph idx="1"/>
          </p:nvPr>
        </p:nvSpPr>
        <p:spPr>
          <a:xfrm>
            <a:off x="179512" y="775245"/>
            <a:ext cx="8712968" cy="4525963"/>
          </a:xfrm>
        </p:spPr>
        <p:txBody>
          <a:bodyPr/>
          <a:lstStyle/>
          <a:p>
            <a:pPr marL="0" indent="0">
              <a:buNone/>
            </a:pPr>
            <a:r>
              <a:rPr lang="fr-FR" dirty="0">
                <a:solidFill>
                  <a:srgbClr val="0000FF"/>
                </a:solidFill>
              </a:rPr>
              <a:t>En matière de</a:t>
            </a:r>
            <a:r>
              <a:rPr lang="fr-FR" b="1" dirty="0">
                <a:solidFill>
                  <a:srgbClr val="0000FF"/>
                </a:solidFill>
              </a:rPr>
              <a:t> priorité,</a:t>
            </a:r>
            <a:r>
              <a:rPr lang="fr-FR" dirty="0">
                <a:solidFill>
                  <a:srgbClr val="0000FF"/>
                </a:solidFill>
              </a:rPr>
              <a:t> une piste cyclable est considérée comme une voie de la chaussée principale qu’elle longe. </a:t>
            </a:r>
          </a:p>
          <a:p>
            <a:pPr marL="0" indent="0">
              <a:buNone/>
            </a:pPr>
            <a:endParaRPr lang="fr-FR" dirty="0"/>
          </a:p>
          <a:p>
            <a:r>
              <a:rPr lang="fr-FR" b="1" dirty="0"/>
              <a:t>Croisements route départementale/chemin vicinal.</a:t>
            </a:r>
          </a:p>
          <a:p>
            <a:pPr marL="0" indent="0">
              <a:buNone/>
            </a:pPr>
            <a:r>
              <a:rPr lang="fr-FR" dirty="0"/>
              <a:t>Le plateau traversant (en beige sur le schéma ci-après) concerne la route non-prioritaire. Dans cette situation, </a:t>
            </a:r>
            <a:r>
              <a:rPr lang="fr-FR" b="1" dirty="0">
                <a:solidFill>
                  <a:srgbClr val="FF0000"/>
                </a:solidFill>
              </a:rPr>
              <a:t>la piste cyclable est prioritaire. </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12</a:t>
            </a:fld>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683568" y="2708920"/>
            <a:ext cx="7704856" cy="3724007"/>
          </a:xfrm>
          <a:prstGeom prst="rect">
            <a:avLst/>
          </a:prstGeom>
        </p:spPr>
      </p:pic>
    </p:spTree>
    <p:extLst>
      <p:ext uri="{BB962C8B-B14F-4D97-AF65-F5344CB8AC3E}">
        <p14:creationId xmlns:p14="http://schemas.microsoft.com/office/powerpoint/2010/main" val="84276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44624"/>
            <a:ext cx="7128792" cy="634082"/>
          </a:xfrm>
        </p:spPr>
        <p:txBody>
          <a:bodyPr>
            <a:normAutofit/>
          </a:bodyPr>
          <a:lstStyle/>
          <a:p>
            <a:r>
              <a:rPr lang="fr-FR" sz="2400" b="1" dirty="0">
                <a:solidFill>
                  <a:schemeClr val="tx2"/>
                </a:solidFill>
              </a:rPr>
              <a:t>1 - (suite) Intersections et sécurité des cyclistes</a:t>
            </a:r>
            <a:endParaRPr lang="fr-FR" sz="2400" dirty="0">
              <a:solidFill>
                <a:schemeClr val="tx2"/>
              </a:solidFill>
            </a:endParaRPr>
          </a:p>
        </p:txBody>
      </p:sp>
      <p:sp>
        <p:nvSpPr>
          <p:cNvPr id="3" name="Espace réservé du contenu 2"/>
          <p:cNvSpPr>
            <a:spLocks noGrp="1"/>
          </p:cNvSpPr>
          <p:nvPr>
            <p:ph idx="1"/>
          </p:nvPr>
        </p:nvSpPr>
        <p:spPr>
          <a:xfrm>
            <a:off x="611560" y="764704"/>
            <a:ext cx="8280920" cy="883835"/>
          </a:xfrm>
        </p:spPr>
        <p:txBody>
          <a:bodyPr>
            <a:normAutofit/>
          </a:bodyPr>
          <a:lstStyle/>
          <a:p>
            <a:pPr lvl="0" algn="just">
              <a:buFont typeface="Wingdings" panose="05000000000000000000" pitchFamily="2" charset="2"/>
              <a:buChar char="Ø"/>
            </a:pPr>
            <a:r>
              <a:rPr lang="fr-FR" sz="2200" b="1" dirty="0"/>
              <a:t>Préconisation 3 :</a:t>
            </a:r>
            <a:r>
              <a:rPr lang="fr-FR" dirty="0"/>
              <a:t> </a:t>
            </a:r>
            <a:r>
              <a:rPr lang="fr-FR" b="1" dirty="0"/>
              <a:t>Appliquer la règle de la priorité vélo aux intersections voie communale / voie départementale</a:t>
            </a:r>
            <a:r>
              <a:rPr lang="fr-FR" dirty="0">
                <a:solidFill>
                  <a:srgbClr val="FF0000"/>
                </a:solidFill>
              </a:rPr>
              <a:t>. </a:t>
            </a:r>
          </a:p>
          <a:p>
            <a:pPr lvl="0" algn="just">
              <a:buFont typeface="Wingdings" panose="05000000000000000000" pitchFamily="2" charset="2"/>
              <a:buChar char="Ø"/>
            </a:pPr>
            <a:endParaRPr lang="fr-FR" dirty="0">
              <a:solidFill>
                <a:srgbClr val="FF0000"/>
              </a:solidFill>
            </a:endParaRPr>
          </a:p>
          <a:p>
            <a:pPr lvl="0" algn="just">
              <a:buFont typeface="Wingdings" panose="05000000000000000000" pitchFamily="2" charset="2"/>
              <a:buChar char="Ø"/>
            </a:pPr>
            <a:endParaRPr lang="fr-FR" dirty="0">
              <a:solidFill>
                <a:srgbClr val="FF0000"/>
              </a:solidFill>
            </a:endParaRP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13</a:t>
            </a:fld>
            <a:endParaRPr lang="fr-FR"/>
          </a:p>
        </p:txBody>
      </p:sp>
      <p:pic>
        <p:nvPicPr>
          <p:cNvPr id="5122" name="Picture 2" descr="C:\Users\thier\Pictures\2023\Intersection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3"/>
            <a:ext cx="3672408"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rot="10800000" flipV="1">
            <a:off x="4211959" y="2388944"/>
            <a:ext cx="4736749" cy="3416320"/>
          </a:xfrm>
          <a:prstGeom prst="rect">
            <a:avLst/>
          </a:prstGeom>
          <a:noFill/>
        </p:spPr>
        <p:txBody>
          <a:bodyPr wrap="square" rtlCol="0">
            <a:spAutoFit/>
          </a:bodyPr>
          <a:lstStyle/>
          <a:p>
            <a:pPr lvl="0" algn="just"/>
            <a:r>
              <a:rPr lang="fr-FR" dirty="0"/>
              <a:t>Il faudra donc sur le chemin communal déplacer les panneaux </a:t>
            </a:r>
            <a:r>
              <a:rPr lang="fr-FR" i="1" dirty="0"/>
              <a:t>« céder le passage »</a:t>
            </a:r>
            <a:r>
              <a:rPr lang="fr-FR" dirty="0"/>
              <a:t> en amont des pistes cyclables qui longent la départementale</a:t>
            </a:r>
          </a:p>
          <a:p>
            <a:pPr lvl="0" algn="just"/>
            <a:r>
              <a:rPr lang="fr-FR" dirty="0"/>
              <a:t>et supprimer les panneaux cédez-le-passage sur la piste cyclable. </a:t>
            </a:r>
          </a:p>
          <a:p>
            <a:pPr lvl="0" algn="just"/>
            <a:endParaRPr lang="fr-FR" dirty="0"/>
          </a:p>
          <a:p>
            <a:pPr lvl="0" algn="just"/>
            <a:r>
              <a:rPr lang="fr-FR" dirty="0"/>
              <a:t>Ceci se fera évidemment dans le respect du code de la route et de la pleine visibilité pour le conducteur débouchant de la voie communale.</a:t>
            </a:r>
          </a:p>
          <a:p>
            <a:endParaRPr lang="fr-FR" dirty="0"/>
          </a:p>
        </p:txBody>
      </p:sp>
    </p:spTree>
    <p:extLst>
      <p:ext uri="{BB962C8B-B14F-4D97-AF65-F5344CB8AC3E}">
        <p14:creationId xmlns:p14="http://schemas.microsoft.com/office/powerpoint/2010/main" val="121695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130622"/>
            <a:ext cx="7128792" cy="634082"/>
          </a:xfrm>
        </p:spPr>
        <p:txBody>
          <a:bodyPr>
            <a:normAutofit fontScale="90000"/>
          </a:bodyPr>
          <a:lstStyle/>
          <a:p>
            <a:r>
              <a:rPr lang="fr-FR" b="1" dirty="0">
                <a:solidFill>
                  <a:schemeClr val="tx2"/>
                </a:solidFill>
              </a:rPr>
              <a:t>2 - Carrefours giratoires cyclables « à îlots intra-annulaires »</a:t>
            </a:r>
            <a:br>
              <a:rPr lang="fr-FR" b="1" dirty="0">
                <a:solidFill>
                  <a:schemeClr val="tx2"/>
                </a:solidFill>
              </a:rPr>
            </a:br>
            <a:r>
              <a:rPr lang="fr-FR" b="1" dirty="0">
                <a:solidFill>
                  <a:schemeClr val="tx2"/>
                </a:solidFill>
              </a:rPr>
              <a:t>ou ronds-points à la hollandaise</a:t>
            </a:r>
            <a:r>
              <a:rPr lang="fr-FR" dirty="0">
                <a:solidFill>
                  <a:schemeClr val="tx2"/>
                </a:solidFill>
              </a:rPr>
              <a:t> </a:t>
            </a:r>
          </a:p>
        </p:txBody>
      </p:sp>
      <p:sp>
        <p:nvSpPr>
          <p:cNvPr id="3" name="Espace réservé du contenu 2"/>
          <p:cNvSpPr>
            <a:spLocks noGrp="1"/>
          </p:cNvSpPr>
          <p:nvPr>
            <p:ph idx="1"/>
          </p:nvPr>
        </p:nvSpPr>
        <p:spPr>
          <a:xfrm>
            <a:off x="251520" y="692696"/>
            <a:ext cx="8712968" cy="432048"/>
          </a:xfrm>
        </p:spPr>
        <p:txBody>
          <a:bodyPr/>
          <a:lstStyle/>
          <a:p>
            <a:pPr marL="0" indent="0">
              <a:buNone/>
            </a:pPr>
            <a:r>
              <a:rPr lang="fr-FR" dirty="0"/>
              <a:t> </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14</a:t>
            </a:fld>
            <a:endParaRPr lang="fr-FR"/>
          </a:p>
        </p:txBody>
      </p:sp>
      <p:sp>
        <p:nvSpPr>
          <p:cNvPr id="8" name="Rectangle 7"/>
          <p:cNvSpPr/>
          <p:nvPr/>
        </p:nvSpPr>
        <p:spPr>
          <a:xfrm>
            <a:off x="43560" y="980728"/>
            <a:ext cx="8992936" cy="646331"/>
          </a:xfrm>
          <a:prstGeom prst="rect">
            <a:avLst/>
          </a:prstGeom>
        </p:spPr>
        <p:txBody>
          <a:bodyPr wrap="square">
            <a:spAutoFit/>
          </a:bodyPr>
          <a:lstStyle/>
          <a:p>
            <a:pPr algn="just"/>
            <a:r>
              <a:rPr lang="fr-FR" dirty="0"/>
              <a:t>Ces giratoires se trouvent ceinturés par une piste cyclable uni- ou </a:t>
            </a:r>
            <a:r>
              <a:rPr lang="fr-FR" dirty="0" err="1"/>
              <a:t>bi-directionnelle</a:t>
            </a:r>
            <a:r>
              <a:rPr lang="fr-FR" dirty="0"/>
              <a:t>.</a:t>
            </a:r>
          </a:p>
          <a:p>
            <a:pPr marL="285750" indent="-285750" algn="ctr">
              <a:buFont typeface="Wingdings" panose="05000000000000000000" pitchFamily="2" charset="2"/>
              <a:buChar char="Ø"/>
            </a:pPr>
            <a:r>
              <a:rPr lang="fr-FR" b="1" dirty="0">
                <a:solidFill>
                  <a:srgbClr val="0000FF"/>
                </a:solidFill>
              </a:rPr>
              <a:t>Priorité aux piétons et aux vélos sur les flux motorisés.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700808"/>
            <a:ext cx="2016223" cy="226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910601"/>
            <a:ext cx="2016224" cy="225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060029"/>
            <a:ext cx="6726932" cy="428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458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116632"/>
            <a:ext cx="7128792" cy="792088"/>
          </a:xfrm>
        </p:spPr>
        <p:txBody>
          <a:bodyPr>
            <a:normAutofit/>
          </a:bodyPr>
          <a:lstStyle/>
          <a:p>
            <a:r>
              <a:rPr lang="fr-FR" sz="2400" b="1" dirty="0">
                <a:solidFill>
                  <a:schemeClr val="tx2"/>
                </a:solidFill>
              </a:rPr>
              <a:t>2 - (suite) Ronds-points à la hollandaise</a:t>
            </a:r>
            <a:endParaRPr lang="fr-FR" sz="2400" dirty="0">
              <a:solidFill>
                <a:schemeClr val="tx2"/>
              </a:solidFill>
            </a:endParaRPr>
          </a:p>
        </p:txBody>
      </p:sp>
      <p:sp>
        <p:nvSpPr>
          <p:cNvPr id="3" name="Espace réservé du contenu 2"/>
          <p:cNvSpPr>
            <a:spLocks noGrp="1"/>
          </p:cNvSpPr>
          <p:nvPr>
            <p:ph idx="1"/>
          </p:nvPr>
        </p:nvSpPr>
        <p:spPr/>
        <p:txBody>
          <a:bodyPr>
            <a:normAutofit/>
          </a:bodyPr>
          <a:lstStyle/>
          <a:p>
            <a:pPr marL="0" indent="0" algn="just">
              <a:buNone/>
            </a:pPr>
            <a:r>
              <a:rPr lang="fr-FR" dirty="0"/>
              <a:t>Ré-Avenir va insister auprès de la </a:t>
            </a:r>
            <a:r>
              <a:rPr lang="fr-FR" dirty="0" err="1"/>
              <a:t>CdC</a:t>
            </a:r>
            <a:r>
              <a:rPr lang="fr-FR" dirty="0"/>
              <a:t> et du département pour mener une expérience de mise en place d’un rond-point à la Hollandaise (action 24) :</a:t>
            </a:r>
          </a:p>
          <a:p>
            <a:pPr marL="0" indent="0" algn="just">
              <a:buNone/>
            </a:pPr>
            <a:endParaRPr lang="fr-FR" dirty="0"/>
          </a:p>
          <a:p>
            <a:pPr marL="0" indent="0" algn="just">
              <a:buNone/>
            </a:pPr>
            <a:r>
              <a:rPr lang="fr-FR" b="1" dirty="0"/>
              <a:t>Le rond-point Bel Air à la Flotte,</a:t>
            </a:r>
            <a:r>
              <a:rPr lang="fr-FR" dirty="0"/>
              <a:t> sur lequel des travaux de sécurisation et d’aménagements cyclables sont prévus dans le SDC, présente une configuration favorable à cette expérimentation. </a:t>
            </a:r>
          </a:p>
          <a:p>
            <a:endParaRPr lang="fr-FR" dirty="0"/>
          </a:p>
          <a:p>
            <a:pPr marL="0" indent="0" algn="just">
              <a:buNone/>
            </a:pPr>
            <a:endParaRPr lang="fr-FR" dirty="0"/>
          </a:p>
          <a:p>
            <a:pPr algn="just">
              <a:buFont typeface="Wingdings" panose="05000000000000000000" pitchFamily="2" charset="2"/>
              <a:buChar char="Ø"/>
            </a:pPr>
            <a:r>
              <a:rPr lang="fr-FR" b="1" dirty="0"/>
              <a:t>Préconisation 4 :</a:t>
            </a:r>
            <a:r>
              <a:rPr lang="fr-FR" dirty="0"/>
              <a:t> Chiffrer les actions 24, 25 et 26 du SDC</a:t>
            </a:r>
          </a:p>
          <a:p>
            <a:pPr marL="0" indent="0" algn="just">
              <a:buNone/>
            </a:pPr>
            <a:r>
              <a:rPr lang="fr-FR" dirty="0"/>
              <a:t>	24 « Expérimenter un giratoire à la hollandaise » </a:t>
            </a:r>
          </a:p>
          <a:p>
            <a:pPr marL="0" indent="0" algn="just">
              <a:buNone/>
            </a:pPr>
            <a:r>
              <a:rPr lang="fr-FR" dirty="0"/>
              <a:t>	25 « Expérimenter la création des chaucidous » </a:t>
            </a:r>
          </a:p>
          <a:p>
            <a:pPr marL="0" indent="0" algn="just">
              <a:buNone/>
            </a:pPr>
            <a:r>
              <a:rPr lang="fr-FR" dirty="0"/>
              <a:t>	26 « Expérimenter la création de pistes cyclables </a:t>
            </a:r>
            <a:r>
              <a:rPr lang="fr-FR" dirty="0" err="1"/>
              <a:t>uni-directionnelles</a:t>
            </a:r>
            <a:r>
              <a:rPr lang="fr-FR" dirty="0"/>
              <a:t> » </a:t>
            </a:r>
          </a:p>
          <a:p>
            <a:pPr marL="0" indent="0" algn="just">
              <a:buNone/>
            </a:pPr>
            <a:r>
              <a:rPr lang="fr-FR" dirty="0"/>
              <a:t>Ces actions ne sont ni chiffrées, ni datées dans le SDC.</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15</a:t>
            </a:fld>
            <a:endParaRPr lang="fr-FR"/>
          </a:p>
        </p:txBody>
      </p:sp>
    </p:spTree>
    <p:extLst>
      <p:ext uri="{BB962C8B-B14F-4D97-AF65-F5344CB8AC3E}">
        <p14:creationId xmlns:p14="http://schemas.microsoft.com/office/powerpoint/2010/main" val="3562923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54FB-DEAF-3BC0-D315-350B45049000}"/>
              </a:ext>
            </a:extLst>
          </p:cNvPr>
          <p:cNvSpPr>
            <a:spLocks noGrp="1"/>
          </p:cNvSpPr>
          <p:nvPr>
            <p:ph type="title"/>
          </p:nvPr>
        </p:nvSpPr>
        <p:spPr/>
        <p:txBody>
          <a:bodyPr>
            <a:normAutofit/>
          </a:bodyPr>
          <a:lstStyle/>
          <a:p>
            <a:r>
              <a:rPr lang="fr-FR" sz="2400" b="1" dirty="0">
                <a:solidFill>
                  <a:schemeClr val="tx2"/>
                </a:solidFill>
              </a:rPr>
              <a:t>Les priorités de Ré-Avenir</a:t>
            </a:r>
          </a:p>
        </p:txBody>
      </p:sp>
      <p:sp>
        <p:nvSpPr>
          <p:cNvPr id="3" name="Espace réservé du contenu 2">
            <a:extLst>
              <a:ext uri="{FF2B5EF4-FFF2-40B4-BE49-F238E27FC236}">
                <a16:creationId xmlns:a16="http://schemas.microsoft.com/office/drawing/2014/main" id="{EEDD7556-3C69-36D5-905F-3D5804B971B9}"/>
              </a:ext>
            </a:extLst>
          </p:cNvPr>
          <p:cNvSpPr>
            <a:spLocks noGrp="1"/>
          </p:cNvSpPr>
          <p:nvPr>
            <p:ph idx="1"/>
          </p:nvPr>
        </p:nvSpPr>
        <p:spPr>
          <a:xfrm>
            <a:off x="251520" y="1556792"/>
            <a:ext cx="8712968" cy="4680520"/>
          </a:xfrm>
        </p:spPr>
        <p:txBody>
          <a:bodyPr>
            <a:normAutofit lnSpcReduction="10000"/>
          </a:bodyPr>
          <a:lstStyle/>
          <a:p>
            <a:pPr marL="0" indent="0">
              <a:buNone/>
            </a:pPr>
            <a:r>
              <a:rPr lang="fr-FR" sz="2000" b="1" dirty="0">
                <a:solidFill>
                  <a:srgbClr val="FF0000"/>
                </a:solidFill>
              </a:rPr>
              <a:t>A) La sécurisation de l’usage du vélo sur le réseau existant</a:t>
            </a:r>
          </a:p>
          <a:p>
            <a:pPr marL="0" indent="0">
              <a:buNone/>
            </a:pPr>
            <a:endParaRPr lang="fr-FR" sz="1900" b="1" dirty="0"/>
          </a:p>
          <a:p>
            <a:pPr marL="0" indent="0">
              <a:buNone/>
            </a:pPr>
            <a:r>
              <a:rPr lang="fr-FR" sz="2800" b="1" dirty="0"/>
              <a:t>3) Elargissement des itinéraires et suppression des virages à angle droit</a:t>
            </a:r>
          </a:p>
          <a:p>
            <a:pPr marL="0" indent="0">
              <a:buNone/>
            </a:pPr>
            <a:endParaRPr lang="fr-FR" sz="2000" b="1" dirty="0"/>
          </a:p>
          <a:p>
            <a:pPr marL="0" indent="0">
              <a:buNone/>
            </a:pPr>
            <a:r>
              <a:rPr lang="fr-FR" sz="2800" b="1" i="1" dirty="0"/>
              <a:t>Prévus : </a:t>
            </a:r>
            <a:r>
              <a:rPr lang="fr-FR" sz="2400" b="1" i="1" dirty="0"/>
              <a:t>Le </a:t>
            </a:r>
            <a:r>
              <a:rPr lang="fr-FR" sz="2400" b="1" i="1" dirty="0" err="1"/>
              <a:t>Martray</a:t>
            </a:r>
            <a:r>
              <a:rPr lang="fr-FR" sz="2400" b="1" i="1" dirty="0"/>
              <a:t>,</a:t>
            </a:r>
          </a:p>
          <a:p>
            <a:pPr marL="0" indent="0">
              <a:buNone/>
            </a:pPr>
            <a:r>
              <a:rPr lang="fr-FR" sz="2400" b="1" i="1" dirty="0"/>
              <a:t>                  entre Saint-Martin et La Flotte </a:t>
            </a:r>
          </a:p>
          <a:p>
            <a:pPr marL="0" indent="0">
              <a:buNone/>
            </a:pPr>
            <a:r>
              <a:rPr lang="fr-FR" sz="2400" b="1" i="1" dirty="0"/>
              <a:t>                  et entre Saint-Martin et la </a:t>
            </a:r>
            <a:r>
              <a:rPr lang="fr-FR" sz="2400" b="1" i="1" dirty="0" err="1"/>
              <a:t>Moulinatte</a:t>
            </a:r>
            <a:endParaRPr lang="fr-FR" sz="2400" b="1" i="1" dirty="0"/>
          </a:p>
          <a:p>
            <a:pPr marL="0" indent="0" algn="ctr">
              <a:buNone/>
            </a:pPr>
            <a:endParaRPr lang="fr-FR" sz="2000" b="1" i="1" dirty="0"/>
          </a:p>
          <a:p>
            <a:pPr marL="0" indent="0">
              <a:buNone/>
            </a:pPr>
            <a:r>
              <a:rPr lang="fr-FR" sz="2800" b="1" i="1" dirty="0"/>
              <a:t>A prévoir : </a:t>
            </a:r>
            <a:r>
              <a:rPr lang="fr-FR" sz="2400" b="1" i="1" dirty="0"/>
              <a:t>entre le moulin à marée de Loix et les Prises, </a:t>
            </a:r>
          </a:p>
          <a:p>
            <a:pPr marL="0" indent="0">
              <a:buNone/>
            </a:pPr>
            <a:r>
              <a:rPr lang="fr-FR" sz="2400" b="1" i="1" dirty="0"/>
              <a:t>                      débouché du </a:t>
            </a:r>
            <a:r>
              <a:rPr lang="fr-FR" sz="2400" b="1" i="1" dirty="0" err="1"/>
              <a:t>Lisay</a:t>
            </a:r>
            <a:r>
              <a:rPr lang="fr-FR" sz="2400" b="1" i="1" dirty="0"/>
              <a:t> à Saint-Clément </a:t>
            </a:r>
          </a:p>
          <a:p>
            <a:pPr marL="0" indent="0">
              <a:buNone/>
            </a:pPr>
            <a:endParaRPr lang="fr-FR" sz="2400" b="1" dirty="0"/>
          </a:p>
        </p:txBody>
      </p:sp>
      <p:sp>
        <p:nvSpPr>
          <p:cNvPr id="4" name="Espace réservé de la date 3">
            <a:extLst>
              <a:ext uri="{FF2B5EF4-FFF2-40B4-BE49-F238E27FC236}">
                <a16:creationId xmlns:a16="http://schemas.microsoft.com/office/drawing/2014/main" id="{13A640CB-8D30-DBCF-04FC-0D125C3BB43C}"/>
              </a:ext>
            </a:extLst>
          </p:cNvPr>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a:extLst>
              <a:ext uri="{FF2B5EF4-FFF2-40B4-BE49-F238E27FC236}">
                <a16:creationId xmlns:a16="http://schemas.microsoft.com/office/drawing/2014/main" id="{BFD98C6A-A992-F717-89E5-33B1797B81A9}"/>
              </a:ext>
            </a:extLst>
          </p:cNvPr>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a:extLst>
              <a:ext uri="{FF2B5EF4-FFF2-40B4-BE49-F238E27FC236}">
                <a16:creationId xmlns:a16="http://schemas.microsoft.com/office/drawing/2014/main" id="{A422E22F-917F-F7E0-5EEB-536FBCA76121}"/>
              </a:ext>
            </a:extLst>
          </p:cNvPr>
          <p:cNvSpPr>
            <a:spLocks noGrp="1"/>
          </p:cNvSpPr>
          <p:nvPr>
            <p:ph type="sldNum" sz="quarter" idx="12"/>
          </p:nvPr>
        </p:nvSpPr>
        <p:spPr/>
        <p:txBody>
          <a:bodyPr/>
          <a:lstStyle/>
          <a:p>
            <a:fld id="{0AAE6F88-6F71-43D5-9010-25DFF130E612}" type="slidenum">
              <a:rPr lang="fr-FR" smtClean="0"/>
              <a:t>16</a:t>
            </a:fld>
            <a:endParaRPr lang="fr-FR"/>
          </a:p>
        </p:txBody>
      </p:sp>
    </p:spTree>
    <p:extLst>
      <p:ext uri="{BB962C8B-B14F-4D97-AF65-F5344CB8AC3E}">
        <p14:creationId xmlns:p14="http://schemas.microsoft.com/office/powerpoint/2010/main" val="273200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54FB-DEAF-3BC0-D315-350B45049000}"/>
              </a:ext>
            </a:extLst>
          </p:cNvPr>
          <p:cNvSpPr>
            <a:spLocks noGrp="1"/>
          </p:cNvSpPr>
          <p:nvPr>
            <p:ph type="title"/>
          </p:nvPr>
        </p:nvSpPr>
        <p:spPr>
          <a:xfrm>
            <a:off x="2267744" y="116632"/>
            <a:ext cx="6789440" cy="720080"/>
          </a:xfrm>
        </p:spPr>
        <p:txBody>
          <a:bodyPr>
            <a:normAutofit/>
          </a:bodyPr>
          <a:lstStyle/>
          <a:p>
            <a:r>
              <a:rPr lang="fr-FR" sz="2400" b="1" dirty="0">
                <a:solidFill>
                  <a:schemeClr val="tx2"/>
                </a:solidFill>
              </a:rPr>
              <a:t>Les priorités de Ré-Avenir</a:t>
            </a:r>
          </a:p>
        </p:txBody>
      </p:sp>
      <p:sp>
        <p:nvSpPr>
          <p:cNvPr id="3" name="Espace réservé du contenu 2">
            <a:extLst>
              <a:ext uri="{FF2B5EF4-FFF2-40B4-BE49-F238E27FC236}">
                <a16:creationId xmlns:a16="http://schemas.microsoft.com/office/drawing/2014/main" id="{EEDD7556-3C69-36D5-905F-3D5804B971B9}"/>
              </a:ext>
            </a:extLst>
          </p:cNvPr>
          <p:cNvSpPr>
            <a:spLocks noGrp="1"/>
          </p:cNvSpPr>
          <p:nvPr>
            <p:ph idx="1"/>
          </p:nvPr>
        </p:nvSpPr>
        <p:spPr>
          <a:xfrm>
            <a:off x="251520" y="1916832"/>
            <a:ext cx="8712968" cy="4165923"/>
          </a:xfrm>
        </p:spPr>
        <p:txBody>
          <a:bodyPr>
            <a:normAutofit/>
          </a:bodyPr>
          <a:lstStyle/>
          <a:p>
            <a:pPr marL="0" indent="0">
              <a:buNone/>
            </a:pPr>
            <a:r>
              <a:rPr lang="fr-FR" sz="2000" b="1" dirty="0">
                <a:solidFill>
                  <a:srgbClr val="FF0000"/>
                </a:solidFill>
              </a:rPr>
              <a:t>A) La sécurisation de l’usage du vélo sur le réseau existant</a:t>
            </a:r>
          </a:p>
          <a:p>
            <a:pPr marL="0" indent="0">
              <a:buNone/>
            </a:pPr>
            <a:endParaRPr lang="fr-FR" sz="2000" b="1" dirty="0"/>
          </a:p>
          <a:p>
            <a:pPr marL="0" indent="0">
              <a:buNone/>
            </a:pPr>
            <a:r>
              <a:rPr lang="fr-FR" sz="2800" b="1" dirty="0"/>
              <a:t>4) Signalétique identique dans tous les villages de l’île et généralisation des zones 30 km/h.</a:t>
            </a:r>
          </a:p>
          <a:p>
            <a:pPr marL="0" indent="0">
              <a:buNone/>
            </a:pPr>
            <a:endParaRPr lang="fr-FR" sz="2400" b="1" dirty="0"/>
          </a:p>
        </p:txBody>
      </p:sp>
      <p:sp>
        <p:nvSpPr>
          <p:cNvPr id="4" name="Espace réservé de la date 3">
            <a:extLst>
              <a:ext uri="{FF2B5EF4-FFF2-40B4-BE49-F238E27FC236}">
                <a16:creationId xmlns:a16="http://schemas.microsoft.com/office/drawing/2014/main" id="{13A640CB-8D30-DBCF-04FC-0D125C3BB43C}"/>
              </a:ext>
            </a:extLst>
          </p:cNvPr>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a:extLst>
              <a:ext uri="{FF2B5EF4-FFF2-40B4-BE49-F238E27FC236}">
                <a16:creationId xmlns:a16="http://schemas.microsoft.com/office/drawing/2014/main" id="{BFD98C6A-A992-F717-89E5-33B1797B81A9}"/>
              </a:ext>
            </a:extLst>
          </p:cNvPr>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a:extLst>
              <a:ext uri="{FF2B5EF4-FFF2-40B4-BE49-F238E27FC236}">
                <a16:creationId xmlns:a16="http://schemas.microsoft.com/office/drawing/2014/main" id="{A422E22F-917F-F7E0-5EEB-536FBCA76121}"/>
              </a:ext>
            </a:extLst>
          </p:cNvPr>
          <p:cNvSpPr>
            <a:spLocks noGrp="1"/>
          </p:cNvSpPr>
          <p:nvPr>
            <p:ph type="sldNum" sz="quarter" idx="12"/>
          </p:nvPr>
        </p:nvSpPr>
        <p:spPr/>
        <p:txBody>
          <a:bodyPr/>
          <a:lstStyle/>
          <a:p>
            <a:fld id="{0AAE6F88-6F71-43D5-9010-25DFF130E612}" type="slidenum">
              <a:rPr lang="fr-FR" smtClean="0"/>
              <a:t>17</a:t>
            </a:fld>
            <a:endParaRPr lang="fr-FR"/>
          </a:p>
        </p:txBody>
      </p:sp>
    </p:spTree>
    <p:extLst>
      <p:ext uri="{BB962C8B-B14F-4D97-AF65-F5344CB8AC3E}">
        <p14:creationId xmlns:p14="http://schemas.microsoft.com/office/powerpoint/2010/main" val="2796199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44624"/>
            <a:ext cx="6789440" cy="864096"/>
          </a:xfrm>
        </p:spPr>
        <p:txBody>
          <a:bodyPr>
            <a:normAutofit/>
          </a:bodyPr>
          <a:lstStyle/>
          <a:p>
            <a:pPr lvl="0"/>
            <a:r>
              <a:rPr lang="fr-FR" sz="2400" b="1" dirty="0">
                <a:solidFill>
                  <a:schemeClr val="tx2"/>
                </a:solidFill>
              </a:rPr>
              <a:t>Zones 30</a:t>
            </a:r>
            <a:endParaRPr lang="fr-FR" sz="2400" dirty="0">
              <a:solidFill>
                <a:schemeClr val="tx2"/>
              </a:solidFill>
            </a:endParaRPr>
          </a:p>
        </p:txBody>
      </p:sp>
      <p:sp>
        <p:nvSpPr>
          <p:cNvPr id="3" name="Espace réservé du contenu 2"/>
          <p:cNvSpPr>
            <a:spLocks noGrp="1"/>
          </p:cNvSpPr>
          <p:nvPr>
            <p:ph idx="1"/>
          </p:nvPr>
        </p:nvSpPr>
        <p:spPr>
          <a:xfrm>
            <a:off x="251520" y="1268760"/>
            <a:ext cx="8712968" cy="3096344"/>
          </a:xfrm>
        </p:spPr>
        <p:txBody>
          <a:bodyPr/>
          <a:lstStyle/>
          <a:p>
            <a:pPr algn="just"/>
            <a:r>
              <a:rPr lang="fr-FR" i="1"/>
              <a:t>Dans les </a:t>
            </a:r>
            <a:r>
              <a:rPr lang="fr-FR" i="1" dirty="0"/>
              <a:t>zones 30, la vitesse des véhicules est limitée à 30 km/h. </a:t>
            </a:r>
            <a:r>
              <a:rPr lang="fr-FR" b="1" i="1" dirty="0">
                <a:solidFill>
                  <a:srgbClr val="0000FF"/>
                </a:solidFill>
              </a:rPr>
              <a:t>Toutes les chaussées sont à double sens pour les cyclistes</a:t>
            </a:r>
            <a:r>
              <a:rPr lang="fr-FR" i="1" dirty="0"/>
              <a:t>, sauf dispositions différentes prises par l’autorité investie du pouvoir de police. </a:t>
            </a:r>
          </a:p>
          <a:p>
            <a:pPr marL="0" indent="0" algn="just">
              <a:buNone/>
            </a:pPr>
            <a:endParaRPr lang="fr-FR" dirty="0"/>
          </a:p>
          <a:p>
            <a:pPr algn="just"/>
            <a:r>
              <a:rPr lang="fr-FR" b="1" dirty="0"/>
              <a:t>Signalisation d’une voie en sens interdit</a:t>
            </a:r>
            <a:endParaRPr lang="fr-FR" dirty="0"/>
          </a:p>
          <a:p>
            <a:pPr marL="0" indent="0" algn="just">
              <a:buNone/>
            </a:pPr>
            <a:r>
              <a:rPr lang="fr-FR" dirty="0"/>
              <a:t>Le panonceau M9v2 « sauf vélos » peut compléter le B1 « sens interdit », </a:t>
            </a:r>
          </a:p>
          <a:p>
            <a:pPr marL="0" indent="0" algn="just">
              <a:buNone/>
            </a:pPr>
            <a:r>
              <a:rPr lang="fr-FR" dirty="0"/>
              <a:t>Un panneau C24a, positionné à l’entrée du sens unique et des intersections, indique aux véhicules qu’ils peuvent rencontrer des vélos circulant dans le sens opposé.</a:t>
            </a:r>
          </a:p>
          <a:p>
            <a:pPr marL="0" indent="0" algn="just">
              <a:buNone/>
            </a:pPr>
            <a:endParaRPr lang="fr-FR" dirty="0"/>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18</a:t>
            </a:fld>
            <a:endParaRPr lang="fr-FR"/>
          </a:p>
        </p:txBody>
      </p:sp>
      <p:pic>
        <p:nvPicPr>
          <p:cNvPr id="7" name="Image 6" descr="Panneau B1 Sens Interdit - Panostock"/>
          <p:cNvPicPr/>
          <p:nvPr/>
        </p:nvPicPr>
        <p:blipFill>
          <a:blip r:embed="rId2" cstate="print">
            <a:extLst>
              <a:ext uri="{28A0092B-C50C-407E-A947-70E740481C1C}">
                <a14:useLocalDpi xmlns:a14="http://schemas.microsoft.com/office/drawing/2010/main" val="0"/>
              </a:ext>
            </a:extLst>
          </a:blip>
          <a:stretch>
            <a:fillRect/>
          </a:stretch>
        </p:blipFill>
        <p:spPr>
          <a:xfrm>
            <a:off x="5364088" y="4437112"/>
            <a:ext cx="1368152" cy="1224136"/>
          </a:xfrm>
          <a:prstGeom prst="rect">
            <a:avLst/>
          </a:prstGeom>
        </p:spPr>
      </p:pic>
      <p:pic>
        <p:nvPicPr>
          <p:cNvPr id="8" name="Image 7"/>
          <p:cNvPicPr/>
          <p:nvPr/>
        </p:nvPicPr>
        <p:blipFill>
          <a:blip r:embed="rId3">
            <a:extLst>
              <a:ext uri="{28A0092B-C50C-407E-A947-70E740481C1C}">
                <a14:useLocalDpi xmlns:a14="http://schemas.microsoft.com/office/drawing/2010/main" val="0"/>
              </a:ext>
            </a:extLst>
          </a:blip>
          <a:stretch>
            <a:fillRect/>
          </a:stretch>
        </p:blipFill>
        <p:spPr>
          <a:xfrm>
            <a:off x="1475656" y="4617685"/>
            <a:ext cx="3760470" cy="1331595"/>
          </a:xfrm>
          <a:prstGeom prst="rect">
            <a:avLst/>
          </a:prstGeom>
        </p:spPr>
      </p:pic>
      <p:sp>
        <p:nvSpPr>
          <p:cNvPr id="9" name="Rectangle 8"/>
          <p:cNvSpPr/>
          <p:nvPr/>
        </p:nvSpPr>
        <p:spPr>
          <a:xfrm>
            <a:off x="1475656" y="6023029"/>
            <a:ext cx="7200800" cy="307777"/>
          </a:xfrm>
          <a:prstGeom prst="rect">
            <a:avLst/>
          </a:prstGeom>
        </p:spPr>
        <p:txBody>
          <a:bodyPr wrap="square">
            <a:spAutoFit/>
          </a:bodyPr>
          <a:lstStyle/>
          <a:p>
            <a:r>
              <a:rPr lang="fr-FR" sz="1400" b="1" dirty="0"/>
              <a:t>C24a                   C24c                  B1 et M9v2            B1</a:t>
            </a:r>
            <a:endParaRPr lang="fr-FR" sz="1400" dirty="0"/>
          </a:p>
        </p:txBody>
      </p:sp>
      <p:pic>
        <p:nvPicPr>
          <p:cNvPr id="10" name="Image 9" descr="shopp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4581128"/>
            <a:ext cx="1152128" cy="1296144"/>
          </a:xfrm>
          <a:prstGeom prst="rect">
            <a:avLst/>
          </a:prstGeom>
        </p:spPr>
      </p:pic>
    </p:spTree>
    <p:extLst>
      <p:ext uri="{BB962C8B-B14F-4D97-AF65-F5344CB8AC3E}">
        <p14:creationId xmlns:p14="http://schemas.microsoft.com/office/powerpoint/2010/main" val="106570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116632"/>
            <a:ext cx="7128792" cy="634082"/>
          </a:xfrm>
        </p:spPr>
        <p:txBody>
          <a:bodyPr>
            <a:normAutofit/>
          </a:bodyPr>
          <a:lstStyle/>
          <a:p>
            <a:r>
              <a:rPr lang="fr-FR" sz="2400" b="1" dirty="0">
                <a:solidFill>
                  <a:schemeClr val="tx2"/>
                </a:solidFill>
              </a:rPr>
              <a:t>Zones 30 pour tous les villages de l’île </a:t>
            </a:r>
            <a:endParaRPr lang="fr-FR" sz="2400" dirty="0">
              <a:solidFill>
                <a:schemeClr val="tx2"/>
              </a:solidFill>
            </a:endParaRPr>
          </a:p>
        </p:txBody>
      </p:sp>
      <p:sp>
        <p:nvSpPr>
          <p:cNvPr id="3" name="Espace réservé du contenu 2"/>
          <p:cNvSpPr>
            <a:spLocks noGrp="1"/>
          </p:cNvSpPr>
          <p:nvPr>
            <p:ph idx="1"/>
          </p:nvPr>
        </p:nvSpPr>
        <p:spPr>
          <a:xfrm>
            <a:off x="251520" y="1556793"/>
            <a:ext cx="8712968" cy="3024335"/>
          </a:xfrm>
        </p:spPr>
        <p:txBody>
          <a:bodyPr>
            <a:normAutofit lnSpcReduction="10000"/>
          </a:bodyPr>
          <a:lstStyle/>
          <a:p>
            <a:pPr lvl="0" algn="just">
              <a:buFont typeface="Wingdings" panose="05000000000000000000" pitchFamily="2" charset="2"/>
              <a:buChar char="Ø"/>
            </a:pPr>
            <a:r>
              <a:rPr lang="fr-FR" b="1" dirty="0"/>
              <a:t>Préconisation 5 :</a:t>
            </a:r>
            <a:r>
              <a:rPr lang="fr-FR" dirty="0"/>
              <a:t> doter tous les villages de l’ile de</a:t>
            </a:r>
            <a:r>
              <a:rPr lang="fr-FR" b="1" dirty="0"/>
              <a:t> </a:t>
            </a:r>
            <a:r>
              <a:rPr lang="fr-FR" dirty="0"/>
              <a:t>règles uniformisées avec adoption concertée d’une  même signalétique.</a:t>
            </a:r>
          </a:p>
          <a:p>
            <a:pPr lvl="0" algn="just">
              <a:buFont typeface="Wingdings" panose="05000000000000000000" pitchFamily="2" charset="2"/>
              <a:buChar char="Ø"/>
            </a:pPr>
            <a:endParaRPr lang="fr-FR" dirty="0"/>
          </a:p>
          <a:p>
            <a:pPr lvl="0" algn="just">
              <a:buFont typeface="Wingdings" panose="05000000000000000000" pitchFamily="2" charset="2"/>
              <a:buChar char="Ø"/>
            </a:pPr>
            <a:endParaRPr lang="fr-FR" dirty="0"/>
          </a:p>
          <a:p>
            <a:pPr marL="0" indent="0" algn="just">
              <a:buNone/>
            </a:pPr>
            <a:r>
              <a:rPr lang="fr-FR" dirty="0"/>
              <a:t>La mise en </a:t>
            </a:r>
            <a:r>
              <a:rPr lang="fr-FR" b="1" dirty="0"/>
              <a:t>zone 30</a:t>
            </a:r>
            <a:r>
              <a:rPr lang="fr-FR" dirty="0"/>
              <a:t> clarifierait la notion de double sens cyclable et de sens interdit.</a:t>
            </a:r>
          </a:p>
          <a:p>
            <a:pPr marL="0" indent="0" algn="just">
              <a:buNone/>
            </a:pPr>
            <a:endParaRPr lang="fr-FR" dirty="0"/>
          </a:p>
          <a:p>
            <a:pPr marL="0" indent="0" algn="just">
              <a:buNone/>
            </a:pPr>
            <a:endParaRPr lang="fr-FR" dirty="0"/>
          </a:p>
          <a:p>
            <a:pPr marL="0" indent="0" algn="just">
              <a:buNone/>
            </a:pPr>
            <a:r>
              <a:rPr lang="fr-FR" i="1" dirty="0"/>
              <a:t>Rappel : Pour les communes n’ayant pas adopté la zone 30, les vélos, </a:t>
            </a:r>
            <a:r>
              <a:rPr lang="fr-FR" i="1"/>
              <a:t>dans le respect </a:t>
            </a:r>
            <a:r>
              <a:rPr lang="fr-FR" i="1" dirty="0"/>
              <a:t>du Code de la route, ne peuvent pas emprunter à contresens les rues à sens unique.</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19</a:t>
            </a:fld>
            <a:endParaRPr lang="fr-FR"/>
          </a:p>
        </p:txBody>
      </p:sp>
    </p:spTree>
    <p:extLst>
      <p:ext uri="{BB962C8B-B14F-4D97-AF65-F5344CB8AC3E}">
        <p14:creationId xmlns:p14="http://schemas.microsoft.com/office/powerpoint/2010/main" val="270651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332656"/>
            <a:ext cx="7236296" cy="792088"/>
          </a:xfrm>
        </p:spPr>
        <p:txBody>
          <a:bodyPr>
            <a:noAutofit/>
          </a:bodyPr>
          <a:lstStyle/>
          <a:p>
            <a:r>
              <a:rPr lang="fr-FR" sz="2400" b="1" dirty="0">
                <a:solidFill>
                  <a:schemeClr val="tx2"/>
                </a:solidFill>
              </a:rPr>
              <a:t>Rappel des objectifs chiffrés du SDC 2023-2030</a:t>
            </a:r>
          </a:p>
        </p:txBody>
      </p:sp>
      <p:sp>
        <p:nvSpPr>
          <p:cNvPr id="3" name="Espace réservé du contenu 2"/>
          <p:cNvSpPr>
            <a:spLocks noGrp="1"/>
          </p:cNvSpPr>
          <p:nvPr>
            <p:ph idx="1"/>
          </p:nvPr>
        </p:nvSpPr>
        <p:spPr>
          <a:xfrm>
            <a:off x="179512" y="1916832"/>
            <a:ext cx="8784976" cy="3384376"/>
          </a:xfrm>
        </p:spPr>
        <p:txBody>
          <a:bodyPr>
            <a:normAutofit/>
          </a:bodyPr>
          <a:lstStyle/>
          <a:p>
            <a:pPr marL="685800" lvl="1">
              <a:buFont typeface="Wingdings" panose="05000000000000000000" pitchFamily="2" charset="2"/>
              <a:buChar char="ü"/>
            </a:pPr>
            <a:r>
              <a:rPr lang="fr-FR" sz="2000" dirty="0"/>
              <a:t>21,5 kms de « pistes du quotidien » (pour un budget de 7 m€)</a:t>
            </a:r>
          </a:p>
          <a:p>
            <a:pPr marL="685800" lvl="1">
              <a:buFont typeface="Wingdings" panose="05000000000000000000" pitchFamily="2" charset="2"/>
              <a:buChar char="ü"/>
            </a:pPr>
            <a:r>
              <a:rPr lang="fr-FR" sz="2000" dirty="0"/>
              <a:t>14 kms de revêtement à remplacer</a:t>
            </a:r>
          </a:p>
          <a:p>
            <a:pPr marL="685800" lvl="1">
              <a:buFont typeface="Wingdings" panose="05000000000000000000" pitchFamily="2" charset="2"/>
              <a:buChar char="ü"/>
            </a:pPr>
            <a:r>
              <a:rPr lang="fr-FR" sz="2000" dirty="0"/>
              <a:t>13 traversées de routes départementales </a:t>
            </a:r>
          </a:p>
          <a:p>
            <a:pPr marL="685800" lvl="1">
              <a:buFont typeface="Wingdings" panose="05000000000000000000" pitchFamily="2" charset="2"/>
              <a:buChar char="ü"/>
            </a:pPr>
            <a:r>
              <a:rPr lang="fr-FR" sz="2000" dirty="0"/>
              <a:t>4.200 stationnements sécurisés </a:t>
            </a:r>
          </a:p>
          <a:p>
            <a:pPr lvl="1" indent="-342900">
              <a:buFont typeface="Wingdings" panose="05000000000000000000" pitchFamily="2" charset="2"/>
              <a:buChar char="Ø"/>
            </a:pPr>
            <a:r>
              <a:rPr lang="fr-FR" sz="2400" b="1" dirty="0"/>
              <a:t>Pour un budget total de 15,8 m€</a:t>
            </a:r>
            <a:r>
              <a:rPr lang="fr-FR" sz="2000" b="1" dirty="0"/>
              <a:t> </a:t>
            </a:r>
          </a:p>
          <a:p>
            <a:pPr lvl="1" indent="-342900">
              <a:buFont typeface="Wingdings" panose="05000000000000000000" pitchFamily="2" charset="2"/>
              <a:buChar char="Ø"/>
            </a:pPr>
            <a:endParaRPr lang="fr-FR" sz="2000" dirty="0"/>
          </a:p>
          <a:p>
            <a:pPr lvl="1" indent="-342900">
              <a:buFont typeface="Wingdings" panose="05000000000000000000" pitchFamily="2" charset="2"/>
              <a:buChar char="Ø"/>
            </a:pPr>
            <a:endParaRPr lang="fr-FR" sz="2000" dirty="0"/>
          </a:p>
          <a:p>
            <a:pPr lvl="1" indent="-342900">
              <a:buFont typeface="Wingdings" panose="05000000000000000000" pitchFamily="2" charset="2"/>
              <a:buChar char="Ø"/>
            </a:pPr>
            <a:r>
              <a:rPr lang="fr-FR" sz="2000" dirty="0"/>
              <a:t>L’existant : 138 kms de pistes cyclables et itinéraires partagés.</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2</a:t>
            </a:fld>
            <a:endParaRPr lang="fr-FR"/>
          </a:p>
        </p:txBody>
      </p:sp>
    </p:spTree>
    <p:extLst>
      <p:ext uri="{BB962C8B-B14F-4D97-AF65-F5344CB8AC3E}">
        <p14:creationId xmlns:p14="http://schemas.microsoft.com/office/powerpoint/2010/main" val="310689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54FB-DEAF-3BC0-D315-350B45049000}"/>
              </a:ext>
            </a:extLst>
          </p:cNvPr>
          <p:cNvSpPr>
            <a:spLocks noGrp="1"/>
          </p:cNvSpPr>
          <p:nvPr>
            <p:ph type="title"/>
          </p:nvPr>
        </p:nvSpPr>
        <p:spPr>
          <a:xfrm>
            <a:off x="2267744" y="260648"/>
            <a:ext cx="6789440" cy="720080"/>
          </a:xfrm>
        </p:spPr>
        <p:txBody>
          <a:bodyPr>
            <a:normAutofit/>
          </a:bodyPr>
          <a:lstStyle/>
          <a:p>
            <a:r>
              <a:rPr lang="fr-FR" sz="2400" b="1" dirty="0">
                <a:solidFill>
                  <a:srgbClr val="FF0000"/>
                </a:solidFill>
              </a:rPr>
              <a:t>B) L’extension du réseau actuel</a:t>
            </a:r>
            <a:endParaRPr lang="fr-FR" sz="2400" b="1" dirty="0">
              <a:solidFill>
                <a:schemeClr val="tx2"/>
              </a:solidFill>
            </a:endParaRPr>
          </a:p>
        </p:txBody>
      </p:sp>
      <p:sp>
        <p:nvSpPr>
          <p:cNvPr id="3" name="Espace réservé du contenu 2">
            <a:extLst>
              <a:ext uri="{FF2B5EF4-FFF2-40B4-BE49-F238E27FC236}">
                <a16:creationId xmlns:a16="http://schemas.microsoft.com/office/drawing/2014/main" id="{EEDD7556-3C69-36D5-905F-3D5804B971B9}"/>
              </a:ext>
            </a:extLst>
          </p:cNvPr>
          <p:cNvSpPr>
            <a:spLocks noGrp="1"/>
          </p:cNvSpPr>
          <p:nvPr>
            <p:ph idx="1"/>
          </p:nvPr>
        </p:nvSpPr>
        <p:spPr>
          <a:xfrm>
            <a:off x="179512" y="1124744"/>
            <a:ext cx="8877672" cy="936104"/>
          </a:xfrm>
        </p:spPr>
        <p:txBody>
          <a:bodyPr>
            <a:noAutofit/>
          </a:bodyPr>
          <a:lstStyle/>
          <a:p>
            <a:pPr marL="0" indent="0">
              <a:buNone/>
            </a:pPr>
            <a:r>
              <a:rPr lang="fr-FR" sz="2400" b="1" dirty="0">
                <a:solidFill>
                  <a:schemeClr val="accent1">
                    <a:lumMod val="50000"/>
                  </a:schemeClr>
                </a:solidFill>
              </a:rPr>
              <a:t>	1 - Sont prévus</a:t>
            </a:r>
          </a:p>
          <a:p>
            <a:pPr>
              <a:spcAft>
                <a:spcPts val="600"/>
              </a:spcAft>
            </a:pPr>
            <a:r>
              <a:rPr lang="fr-FR" sz="2400" b="1" dirty="0"/>
              <a:t> 21,5 kms pour 8 « itinéraires directs », budget 7 M€</a:t>
            </a:r>
          </a:p>
        </p:txBody>
      </p:sp>
      <p:sp>
        <p:nvSpPr>
          <p:cNvPr id="4" name="Espace réservé de la date 3">
            <a:extLst>
              <a:ext uri="{FF2B5EF4-FFF2-40B4-BE49-F238E27FC236}">
                <a16:creationId xmlns:a16="http://schemas.microsoft.com/office/drawing/2014/main" id="{13A640CB-8D30-DBCF-04FC-0D125C3BB43C}"/>
              </a:ext>
            </a:extLst>
          </p:cNvPr>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a:extLst>
              <a:ext uri="{FF2B5EF4-FFF2-40B4-BE49-F238E27FC236}">
                <a16:creationId xmlns:a16="http://schemas.microsoft.com/office/drawing/2014/main" id="{BFD98C6A-A992-F717-89E5-33B1797B81A9}"/>
              </a:ext>
            </a:extLst>
          </p:cNvPr>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a:extLst>
              <a:ext uri="{FF2B5EF4-FFF2-40B4-BE49-F238E27FC236}">
                <a16:creationId xmlns:a16="http://schemas.microsoft.com/office/drawing/2014/main" id="{A422E22F-917F-F7E0-5EEB-536FBCA76121}"/>
              </a:ext>
            </a:extLst>
          </p:cNvPr>
          <p:cNvSpPr>
            <a:spLocks noGrp="1"/>
          </p:cNvSpPr>
          <p:nvPr>
            <p:ph type="sldNum" sz="quarter" idx="12"/>
          </p:nvPr>
        </p:nvSpPr>
        <p:spPr/>
        <p:txBody>
          <a:bodyPr/>
          <a:lstStyle/>
          <a:p>
            <a:fld id="{0AAE6F88-6F71-43D5-9010-25DFF130E612}" type="slidenum">
              <a:rPr lang="fr-FR" smtClean="0"/>
              <a:t>20</a:t>
            </a:fld>
            <a:endParaRPr lang="fr-FR"/>
          </a:p>
        </p:txBody>
      </p:sp>
      <p:sp>
        <p:nvSpPr>
          <p:cNvPr id="8" name="ZoneTexte 7"/>
          <p:cNvSpPr txBox="1"/>
          <p:nvPr/>
        </p:nvSpPr>
        <p:spPr>
          <a:xfrm>
            <a:off x="251520" y="5919663"/>
            <a:ext cx="8856984" cy="461665"/>
          </a:xfrm>
          <a:prstGeom prst="rect">
            <a:avLst/>
          </a:prstGeom>
          <a:noFill/>
        </p:spPr>
        <p:txBody>
          <a:bodyPr wrap="square" rtlCol="0">
            <a:spAutoFit/>
          </a:bodyPr>
          <a:lstStyle/>
          <a:p>
            <a:pPr marL="342900" indent="-342900">
              <a:buFont typeface="Arial" panose="020B0604020202020204" pitchFamily="34" charset="0"/>
              <a:buChar char="•"/>
            </a:pPr>
            <a:r>
              <a:rPr lang="fr-FR" sz="2400" b="1" dirty="0"/>
              <a:t>5 kms pour 10 « itinéraires touristiques », budget 1 M€ </a:t>
            </a:r>
          </a:p>
        </p:txBody>
      </p:sp>
      <p:graphicFrame>
        <p:nvGraphicFramePr>
          <p:cNvPr id="11" name="Tableau 10"/>
          <p:cNvGraphicFramePr>
            <a:graphicFrameLocks noGrp="1"/>
          </p:cNvGraphicFramePr>
          <p:nvPr>
            <p:extLst>
              <p:ext uri="{D42A27DB-BD31-4B8C-83A1-F6EECF244321}">
                <p14:modId xmlns:p14="http://schemas.microsoft.com/office/powerpoint/2010/main" val="151053775"/>
              </p:ext>
            </p:extLst>
          </p:nvPr>
        </p:nvGraphicFramePr>
        <p:xfrm>
          <a:off x="251519" y="2132857"/>
          <a:ext cx="8568953" cy="3786806"/>
        </p:xfrm>
        <a:graphic>
          <a:graphicData uri="http://schemas.openxmlformats.org/drawingml/2006/table">
            <a:tbl>
              <a:tblPr/>
              <a:tblGrid>
                <a:gridCol w="5558670">
                  <a:extLst>
                    <a:ext uri="{9D8B030D-6E8A-4147-A177-3AD203B41FA5}">
                      <a16:colId xmlns:a16="http://schemas.microsoft.com/office/drawing/2014/main" val="20000"/>
                    </a:ext>
                  </a:extLst>
                </a:gridCol>
                <a:gridCol w="1067138">
                  <a:extLst>
                    <a:ext uri="{9D8B030D-6E8A-4147-A177-3AD203B41FA5}">
                      <a16:colId xmlns:a16="http://schemas.microsoft.com/office/drawing/2014/main" val="20001"/>
                    </a:ext>
                  </a:extLst>
                </a:gridCol>
                <a:gridCol w="955645">
                  <a:extLst>
                    <a:ext uri="{9D8B030D-6E8A-4147-A177-3AD203B41FA5}">
                      <a16:colId xmlns:a16="http://schemas.microsoft.com/office/drawing/2014/main" val="20002"/>
                    </a:ext>
                  </a:extLst>
                </a:gridCol>
                <a:gridCol w="987500">
                  <a:extLst>
                    <a:ext uri="{9D8B030D-6E8A-4147-A177-3AD203B41FA5}">
                      <a16:colId xmlns:a16="http://schemas.microsoft.com/office/drawing/2014/main" val="20003"/>
                    </a:ext>
                  </a:extLst>
                </a:gridCol>
              </a:tblGrid>
              <a:tr h="727067">
                <a:tc>
                  <a:txBody>
                    <a:bodyPr/>
                    <a:lstStyle/>
                    <a:p>
                      <a:pPr algn="l" fontAlgn="ctr"/>
                      <a:r>
                        <a:rPr lang="fr-FR" sz="1200" b="1" i="0" u="none" strike="noStrike" dirty="0">
                          <a:solidFill>
                            <a:srgbClr val="000000"/>
                          </a:solidFill>
                          <a:effectLst/>
                          <a:latin typeface="Calibri"/>
                        </a:rPr>
                        <a:t>Les sous actions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100" b="0" i="0" u="none" strike="noStrike">
                          <a:solidFill>
                            <a:srgbClr val="000000"/>
                          </a:solidFill>
                          <a:effectLst/>
                          <a:latin typeface="Calibri"/>
                        </a:rPr>
                        <a:t>Date prévisionnelle réalisation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100" b="0" i="0" u="none" strike="noStrike">
                          <a:solidFill>
                            <a:srgbClr val="000000"/>
                          </a:solidFill>
                          <a:effectLst/>
                          <a:latin typeface="Calibri"/>
                        </a:rPr>
                        <a:t>Budget  estimé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100" b="0" i="0" u="none" strike="noStrike">
                          <a:solidFill>
                            <a:srgbClr val="000000"/>
                          </a:solidFill>
                          <a:effectLst/>
                          <a:latin typeface="Calibri"/>
                        </a:rPr>
                        <a:t>Note globale de difficulté /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93828">
                <a:tc>
                  <a:txBody>
                    <a:bodyPr/>
                    <a:lstStyle/>
                    <a:p>
                      <a:pPr algn="l" fontAlgn="ctr"/>
                      <a:r>
                        <a:rPr lang="fr-FR" sz="1600" b="0" i="0" u="none" strike="noStrike" dirty="0">
                          <a:solidFill>
                            <a:srgbClr val="000000"/>
                          </a:solidFill>
                          <a:effectLst/>
                          <a:latin typeface="Calibri"/>
                        </a:rPr>
                        <a:t>1.3 Contournement ouest de la Flotte le long de la RD735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0" i="0" u="none" strike="noStrike">
                          <a:solidFill>
                            <a:srgbClr val="000000"/>
                          </a:solidFill>
                          <a:effectLst/>
                          <a:latin typeface="Calibri"/>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a:rPr>
                        <a:t>700 000 €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3828">
                <a:tc>
                  <a:txBody>
                    <a:bodyPr/>
                    <a:lstStyle/>
                    <a:p>
                      <a:pPr algn="l" fontAlgn="ctr"/>
                      <a:r>
                        <a:rPr lang="fr-FR" sz="1600" b="0" i="0" u="none" strike="noStrike" dirty="0">
                          <a:solidFill>
                            <a:srgbClr val="000000"/>
                          </a:solidFill>
                          <a:effectLst/>
                          <a:latin typeface="Calibri"/>
                        </a:rPr>
                        <a:t>1.4 Liaison Le Bois-Plage – Nouvelle déchèterie des Gâchettes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Calibri"/>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a:rPr>
                        <a:t>400 000 €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5104">
                <a:tc>
                  <a:txBody>
                    <a:bodyPr/>
                    <a:lstStyle/>
                    <a:p>
                      <a:pPr algn="l" fontAlgn="ctr"/>
                      <a:r>
                        <a:rPr lang="fr-FR" sz="1600" b="0" i="0" u="none" strike="noStrike" dirty="0">
                          <a:solidFill>
                            <a:srgbClr val="000000"/>
                          </a:solidFill>
                          <a:effectLst/>
                          <a:latin typeface="Calibri"/>
                        </a:rPr>
                        <a:t>1.1 Liaison </a:t>
                      </a:r>
                      <a:r>
                        <a:rPr lang="fr-FR" sz="1600" b="0" i="0" u="none" strike="noStrike" dirty="0" err="1">
                          <a:solidFill>
                            <a:srgbClr val="000000"/>
                          </a:solidFill>
                          <a:effectLst/>
                          <a:latin typeface="Calibri"/>
                        </a:rPr>
                        <a:t>Rivedoux</a:t>
                      </a:r>
                      <a:r>
                        <a:rPr lang="fr-FR" sz="1600" b="0" i="0" u="none" strike="noStrike" dirty="0">
                          <a:solidFill>
                            <a:srgbClr val="000000"/>
                          </a:solidFill>
                          <a:effectLst/>
                          <a:latin typeface="Calibri"/>
                        </a:rPr>
                        <a:t>-Plage – Sainte-Marie-de-Ré le long de la RD201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a:rPr>
                        <a:t>1 000 000 €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3435">
                <a:tc>
                  <a:txBody>
                    <a:bodyPr/>
                    <a:lstStyle/>
                    <a:p>
                      <a:pPr algn="l" fontAlgn="ctr"/>
                      <a:r>
                        <a:rPr lang="fr-FR" sz="1600" b="0" i="0" u="none" strike="noStrike" dirty="0">
                          <a:solidFill>
                            <a:srgbClr val="000000"/>
                          </a:solidFill>
                          <a:effectLst/>
                          <a:latin typeface="Calibri"/>
                        </a:rPr>
                        <a:t>1.2 Contournement sud de la Flotte le long de la RD735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Calibri"/>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a:rPr>
                        <a:t>650 000 €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2944">
                <a:tc>
                  <a:txBody>
                    <a:bodyPr/>
                    <a:lstStyle/>
                    <a:p>
                      <a:pPr algn="l" fontAlgn="ctr"/>
                      <a:r>
                        <a:rPr lang="fr-FR" sz="1600" b="0" i="0" u="none" strike="noStrike" dirty="0">
                          <a:solidFill>
                            <a:srgbClr val="000000"/>
                          </a:solidFill>
                          <a:effectLst/>
                          <a:latin typeface="Calibri"/>
                        </a:rPr>
                        <a:t>1.7 Liaison La Couarde-sur-Mer – Le </a:t>
                      </a:r>
                      <a:r>
                        <a:rPr lang="fr-FR" sz="1600" b="0" i="0" u="none" strike="noStrike" dirty="0" err="1">
                          <a:solidFill>
                            <a:srgbClr val="000000"/>
                          </a:solidFill>
                          <a:effectLst/>
                          <a:latin typeface="Calibri"/>
                        </a:rPr>
                        <a:t>Martray</a:t>
                      </a:r>
                      <a:r>
                        <a:rPr lang="fr-FR" sz="1600" b="0" i="0" u="none" strike="noStrike" dirty="0">
                          <a:solidFill>
                            <a:srgbClr val="000000"/>
                          </a:solidFill>
                          <a:effectLst/>
                          <a:latin typeface="Calibri"/>
                        </a:rPr>
                        <a:t> le long de la RD 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alibri"/>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a:rPr>
                        <a:t>1 500 000 €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302944">
                <a:tc>
                  <a:txBody>
                    <a:bodyPr/>
                    <a:lstStyle/>
                    <a:p>
                      <a:pPr algn="l" fontAlgn="ctr"/>
                      <a:r>
                        <a:rPr lang="fr-FR" sz="1600" b="0" i="0" u="none" strike="noStrike" dirty="0">
                          <a:solidFill>
                            <a:srgbClr val="000000"/>
                          </a:solidFill>
                          <a:effectLst/>
                          <a:latin typeface="Calibri"/>
                        </a:rPr>
                        <a:t>1.8 Liaison Saint-Clément-des-Baleines – Ars-en-Ré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alibri"/>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a:rPr>
                        <a:t>300 000 €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5104">
                <a:tc>
                  <a:txBody>
                    <a:bodyPr/>
                    <a:lstStyle/>
                    <a:p>
                      <a:pPr algn="l" fontAlgn="ctr"/>
                      <a:r>
                        <a:rPr lang="fr-FR" sz="1600" b="0" i="0" u="none" strike="noStrike" dirty="0">
                          <a:solidFill>
                            <a:srgbClr val="000000"/>
                          </a:solidFill>
                          <a:effectLst/>
                          <a:latin typeface="Calibri"/>
                        </a:rPr>
                        <a:t>1.5 Liaison Saint-Martin-de-Ré – La Couarde-sur-mer le long de la RD 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2030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a:rPr>
                        <a:t>2 000 000 €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262552">
                <a:tc>
                  <a:txBody>
                    <a:bodyPr/>
                    <a:lstStyle/>
                    <a:p>
                      <a:pPr algn="l" fontAlgn="ctr"/>
                      <a:r>
                        <a:rPr lang="fr-FR" sz="1600" b="0" i="0" u="none" strike="noStrike" dirty="0">
                          <a:solidFill>
                            <a:srgbClr val="000000"/>
                          </a:solidFill>
                          <a:effectLst/>
                          <a:latin typeface="Calibri"/>
                        </a:rPr>
                        <a:t>1.6 Liaison </a:t>
                      </a:r>
                      <a:r>
                        <a:rPr lang="fr-FR" sz="1600" b="0" i="0" u="none" strike="noStrike" dirty="0" err="1">
                          <a:solidFill>
                            <a:srgbClr val="000000"/>
                          </a:solidFill>
                          <a:effectLst/>
                          <a:latin typeface="Calibri"/>
                        </a:rPr>
                        <a:t>Loix</a:t>
                      </a:r>
                      <a:r>
                        <a:rPr lang="fr-FR" sz="1600" b="0" i="0" u="none" strike="noStrike" dirty="0">
                          <a:solidFill>
                            <a:srgbClr val="000000"/>
                          </a:solidFill>
                          <a:effectLst/>
                          <a:latin typeface="Calibri"/>
                        </a:rPr>
                        <a:t> – La Passe le long de la RD 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2030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a:rPr>
                        <a:t>600 000 €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0918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60648"/>
            <a:ext cx="7653536" cy="792088"/>
          </a:xfrm>
        </p:spPr>
        <p:txBody>
          <a:bodyPr>
            <a:normAutofit/>
          </a:bodyPr>
          <a:lstStyle/>
          <a:p>
            <a:pPr algn="l"/>
            <a:r>
              <a:rPr lang="fr-FR" sz="2400" b="1" dirty="0">
                <a:solidFill>
                  <a:schemeClr val="tx2"/>
                </a:solidFill>
              </a:rPr>
              <a:t>2 -  Le CHAUCIDOU </a:t>
            </a:r>
            <a:r>
              <a:rPr lang="fr-FR" sz="2400" b="1" dirty="0">
                <a:solidFill>
                  <a:srgbClr val="0000FF"/>
                </a:solidFill>
              </a:rPr>
              <a:t>une alternative à moindre coût</a:t>
            </a:r>
            <a:endParaRPr lang="fr-FR" sz="2400" dirty="0">
              <a:solidFill>
                <a:srgbClr val="0000FF"/>
              </a:solidFill>
            </a:endParaRPr>
          </a:p>
        </p:txBody>
      </p:sp>
      <p:sp>
        <p:nvSpPr>
          <p:cNvPr id="3" name="Espace réservé du contenu 2"/>
          <p:cNvSpPr>
            <a:spLocks noGrp="1"/>
          </p:cNvSpPr>
          <p:nvPr>
            <p:ph idx="1"/>
          </p:nvPr>
        </p:nvSpPr>
        <p:spPr>
          <a:xfrm>
            <a:off x="107504" y="1916832"/>
            <a:ext cx="3960439" cy="2402863"/>
          </a:xfrm>
        </p:spPr>
        <p:txBody>
          <a:bodyPr>
            <a:normAutofit/>
          </a:bodyPr>
          <a:lstStyle/>
          <a:p>
            <a:pPr marL="0" indent="0" algn="just">
              <a:buNone/>
            </a:pPr>
            <a:r>
              <a:rPr lang="fr-FR" b="1" dirty="0"/>
              <a:t>Chaussée à voie centrale banalisée </a:t>
            </a:r>
            <a:r>
              <a:rPr lang="fr-FR" dirty="0"/>
              <a:t>: chaussée étroite sans marquage axial, dont les </a:t>
            </a:r>
            <a:r>
              <a:rPr lang="fr-FR" i="1" dirty="0"/>
              <a:t>lignes de rive</a:t>
            </a:r>
            <a:r>
              <a:rPr lang="fr-FR" dirty="0"/>
              <a:t> sont rapprochées de l’axe central. </a:t>
            </a:r>
          </a:p>
          <a:p>
            <a:pPr marL="0" indent="0" algn="just">
              <a:buNone/>
            </a:pPr>
            <a:r>
              <a:rPr lang="fr-FR" dirty="0"/>
              <a:t>La largeur de la voie ouverte aux véhicules motorisés est insuffisante pour permettre leur croisement. </a:t>
            </a:r>
          </a:p>
          <a:p>
            <a:pPr marL="0" indent="0" algn="just">
              <a:buNone/>
            </a:pPr>
            <a:endParaRPr lang="fr-FR" dirty="0"/>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21</a:t>
            </a:fld>
            <a:endParaRPr lang="fr-FR"/>
          </a:p>
        </p:txBody>
      </p:sp>
      <p:pic>
        <p:nvPicPr>
          <p:cNvPr id="7" name="image3.jpeg"/>
          <p:cNvPicPr/>
          <p:nvPr/>
        </p:nvPicPr>
        <p:blipFill>
          <a:blip r:embed="rId2" cstate="print"/>
          <a:stretch>
            <a:fillRect/>
          </a:stretch>
        </p:blipFill>
        <p:spPr>
          <a:xfrm>
            <a:off x="4139952" y="1484784"/>
            <a:ext cx="4896545" cy="3456384"/>
          </a:xfrm>
          <a:prstGeom prst="rect">
            <a:avLst/>
          </a:prstGeom>
        </p:spPr>
      </p:pic>
      <p:sp>
        <p:nvSpPr>
          <p:cNvPr id="8" name="Rectangle 7"/>
          <p:cNvSpPr/>
          <p:nvPr/>
        </p:nvSpPr>
        <p:spPr>
          <a:xfrm>
            <a:off x="251520" y="5108991"/>
            <a:ext cx="8712968" cy="1200329"/>
          </a:xfrm>
          <a:prstGeom prst="rect">
            <a:avLst/>
          </a:prstGeom>
        </p:spPr>
        <p:txBody>
          <a:bodyPr wrap="square">
            <a:spAutoFit/>
          </a:bodyPr>
          <a:lstStyle/>
          <a:p>
            <a:pPr algn="just"/>
            <a:r>
              <a:rPr lang="fr-FR" dirty="0"/>
              <a:t>La CVCB a pour principal objectif d’améliorer les conditions de circulation des cyclistes dans des situations contraintes, dans les cas où les aménagements cyclables classiques se révèlent impossibles à réaliser.</a:t>
            </a:r>
          </a:p>
          <a:p>
            <a:pPr algn="just"/>
            <a:r>
              <a:rPr lang="fr-FR" dirty="0"/>
              <a:t>Il est conseillé de réduire la vitesse à 70 km/h, voire à 50 km/h.</a:t>
            </a:r>
          </a:p>
        </p:txBody>
      </p:sp>
    </p:spTree>
    <p:extLst>
      <p:ext uri="{BB962C8B-B14F-4D97-AF65-F5344CB8AC3E}">
        <p14:creationId xmlns:p14="http://schemas.microsoft.com/office/powerpoint/2010/main" val="48781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0240" y="116632"/>
            <a:ext cx="7452320" cy="634082"/>
          </a:xfrm>
        </p:spPr>
        <p:txBody>
          <a:bodyPr>
            <a:noAutofit/>
          </a:bodyPr>
          <a:lstStyle/>
          <a:p>
            <a:pPr algn="l"/>
            <a:r>
              <a:rPr lang="fr-FR" b="1" dirty="0"/>
              <a:t>Préconisation 6 :</a:t>
            </a:r>
            <a:r>
              <a:rPr lang="fr-FR" dirty="0"/>
              <a:t> </a:t>
            </a:r>
            <a:r>
              <a:rPr lang="fr-FR" sz="2400" b="1" dirty="0">
                <a:solidFill>
                  <a:schemeClr val="tx2"/>
                </a:solidFill>
              </a:rPr>
              <a:t>pour la création d’un </a:t>
            </a:r>
            <a:r>
              <a:rPr lang="fr-FR" sz="2400" b="1" dirty="0" err="1">
                <a:solidFill>
                  <a:schemeClr val="tx2"/>
                </a:solidFill>
              </a:rPr>
              <a:t>Chaucidou</a:t>
            </a:r>
            <a:r>
              <a:rPr lang="fr-FR" dirty="0"/>
              <a:t> </a:t>
            </a:r>
          </a:p>
        </p:txBody>
      </p:sp>
      <p:sp>
        <p:nvSpPr>
          <p:cNvPr id="3" name="Espace réservé du contenu 2"/>
          <p:cNvSpPr>
            <a:spLocks noGrp="1"/>
          </p:cNvSpPr>
          <p:nvPr>
            <p:ph idx="1"/>
          </p:nvPr>
        </p:nvSpPr>
        <p:spPr>
          <a:xfrm>
            <a:off x="4211960" y="1844824"/>
            <a:ext cx="4932040" cy="2952328"/>
          </a:xfrm>
        </p:spPr>
        <p:txBody>
          <a:bodyPr>
            <a:normAutofit/>
          </a:bodyPr>
          <a:lstStyle/>
          <a:p>
            <a:pPr lvl="0">
              <a:buFont typeface="Wingdings" panose="05000000000000000000" pitchFamily="2" charset="2"/>
              <a:buChar char="Ø"/>
            </a:pPr>
            <a:r>
              <a:rPr lang="fr-FR" dirty="0"/>
              <a:t>Entre la Passe et le </a:t>
            </a:r>
            <a:r>
              <a:rPr lang="fr-FR" dirty="0" err="1"/>
              <a:t>Feneau</a:t>
            </a:r>
            <a:r>
              <a:rPr lang="fr-FR" dirty="0"/>
              <a:t>, direction </a:t>
            </a:r>
            <a:r>
              <a:rPr lang="fr-FR" dirty="0" err="1"/>
              <a:t>Loix</a:t>
            </a:r>
            <a:r>
              <a:rPr lang="fr-FR" dirty="0"/>
              <a:t> (Action 25). Ceci serait un aménagement de première intention, peu coûteux et sécurisant pour les cyclistes.</a:t>
            </a:r>
          </a:p>
          <a:p>
            <a:pPr marL="0" lvl="0" indent="0">
              <a:buNone/>
            </a:pPr>
            <a:endParaRPr lang="fr-FR" dirty="0"/>
          </a:p>
          <a:p>
            <a:pPr marL="0" indent="0">
              <a:buNone/>
            </a:pPr>
            <a:r>
              <a:rPr lang="fr-FR" dirty="0"/>
              <a:t>Le système du </a:t>
            </a:r>
            <a:r>
              <a:rPr lang="fr-FR" dirty="0" err="1"/>
              <a:t>chaucidou</a:t>
            </a:r>
            <a:r>
              <a:rPr lang="fr-FR" dirty="0"/>
              <a:t> pourrait également être retenu pour des circuits intra-village (Sainte-Marie, Saint-Clément, La Flotte, Les Portes...)</a:t>
            </a:r>
          </a:p>
          <a:p>
            <a:pPr marL="0" indent="0">
              <a:buNone/>
            </a:pPr>
            <a:endParaRPr lang="fr-FR" dirty="0"/>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22</a:t>
            </a:fld>
            <a:endParaRPr lang="fr-FR"/>
          </a:p>
        </p:txBody>
      </p:sp>
      <p:pic>
        <p:nvPicPr>
          <p:cNvPr id="3075" name="Picture 3" descr="C:\Users\thier\Pictures\2023\Chaussidou 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735733"/>
            <a:ext cx="3888431" cy="3197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hier\Pictures\2023\Chaussidou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6" y="3933056"/>
            <a:ext cx="392250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188640"/>
            <a:ext cx="6120680" cy="720080"/>
          </a:xfrm>
        </p:spPr>
        <p:txBody>
          <a:bodyPr>
            <a:normAutofit fontScale="90000"/>
          </a:bodyPr>
          <a:lstStyle/>
          <a:p>
            <a:r>
              <a:rPr lang="fr-FR" b="1" dirty="0">
                <a:solidFill>
                  <a:schemeClr val="tx2"/>
                </a:solidFill>
              </a:rPr>
              <a:t>    </a:t>
            </a:r>
            <a:r>
              <a:rPr lang="fr-FR" sz="2400" b="1" dirty="0">
                <a:solidFill>
                  <a:schemeClr val="tx2"/>
                </a:solidFill>
              </a:rPr>
              <a:t>Synthèse des principales préconisations</a:t>
            </a:r>
            <a:endParaRPr lang="fr-FR" sz="2400" dirty="0"/>
          </a:p>
        </p:txBody>
      </p:sp>
      <p:sp>
        <p:nvSpPr>
          <p:cNvPr id="3" name="Espace réservé du contenu 2"/>
          <p:cNvSpPr>
            <a:spLocks noGrp="1"/>
          </p:cNvSpPr>
          <p:nvPr>
            <p:ph idx="1"/>
          </p:nvPr>
        </p:nvSpPr>
        <p:spPr>
          <a:xfrm>
            <a:off x="144016" y="1484784"/>
            <a:ext cx="8820472" cy="4608512"/>
          </a:xfrm>
        </p:spPr>
        <p:txBody>
          <a:bodyPr>
            <a:normAutofit/>
          </a:bodyPr>
          <a:lstStyle/>
          <a:p>
            <a:pPr lvl="0">
              <a:buFont typeface="Wingdings" panose="05000000000000000000" pitchFamily="2" charset="2"/>
              <a:buChar char="Ø"/>
            </a:pPr>
            <a:r>
              <a:rPr lang="fr-FR" dirty="0"/>
              <a:t>Bien différencier la signalétique pistes cyclables / voies vertes.</a:t>
            </a:r>
          </a:p>
          <a:p>
            <a:pPr lvl="0">
              <a:buFont typeface="Wingdings" panose="05000000000000000000" pitchFamily="2" charset="2"/>
              <a:buChar char="Ø"/>
            </a:pPr>
            <a:endParaRPr lang="fr-FR" dirty="0"/>
          </a:p>
          <a:p>
            <a:pPr lvl="0">
              <a:buFont typeface="Wingdings" panose="05000000000000000000" pitchFamily="2" charset="2"/>
              <a:buChar char="Ø"/>
            </a:pPr>
            <a:r>
              <a:rPr lang="fr-FR" dirty="0"/>
              <a:t>Parfaire, voire refaire, le revêtement des pistes cyclables afin de permettre aux cyclistes un roulage rapide en toute sécurité, en créant partout où ce serait possible des espaces d'arrêt dédiés aux vélos, en bordure des pistes</a:t>
            </a:r>
          </a:p>
          <a:p>
            <a:pPr marL="0" lvl="0" indent="0">
              <a:buNone/>
            </a:pPr>
            <a:endParaRPr lang="fr-FR" dirty="0"/>
          </a:p>
          <a:p>
            <a:pPr lvl="0">
              <a:buFont typeface="Wingdings" panose="05000000000000000000" pitchFamily="2" charset="2"/>
              <a:buChar char="Ø"/>
            </a:pPr>
            <a:r>
              <a:rPr lang="fr-FR" dirty="0"/>
              <a:t>Appliquer la règle de la priorité vélo aux intersections voie communale / voie départementale.</a:t>
            </a:r>
          </a:p>
          <a:p>
            <a:pPr marL="0" lvl="0" indent="0">
              <a:buNone/>
            </a:pPr>
            <a:endParaRPr lang="fr-FR" dirty="0"/>
          </a:p>
          <a:p>
            <a:pPr lvl="0">
              <a:buFont typeface="Wingdings" panose="05000000000000000000" pitchFamily="2" charset="2"/>
              <a:buChar char="Ø"/>
            </a:pPr>
            <a:r>
              <a:rPr lang="fr-FR" dirty="0"/>
              <a:t>Expérimenter un rond-point à la Hollandaise au rond-point de Bel Air à La Flotte.</a:t>
            </a:r>
          </a:p>
          <a:p>
            <a:pPr marL="0" lvl="0" indent="0">
              <a:buNone/>
            </a:pPr>
            <a:endParaRPr lang="fr-FR" dirty="0"/>
          </a:p>
          <a:p>
            <a:pPr lvl="0">
              <a:buFont typeface="Wingdings" panose="05000000000000000000" pitchFamily="2" charset="2"/>
              <a:buChar char="Ø"/>
            </a:pPr>
            <a:r>
              <a:rPr lang="fr-FR" dirty="0"/>
              <a:t>Généraliser la zone 30 à tous les villages de l’île</a:t>
            </a:r>
            <a:r>
              <a:rPr lang="fr-FR" b="1" dirty="0"/>
              <a:t>.</a:t>
            </a:r>
            <a:endParaRPr lang="fr-FR" dirty="0"/>
          </a:p>
          <a:p>
            <a:endParaRPr lang="fr-FR" dirty="0"/>
          </a:p>
          <a:p>
            <a:pPr lvl="0">
              <a:buFont typeface="Wingdings" panose="05000000000000000000" pitchFamily="2" charset="2"/>
              <a:buChar char="Ø"/>
            </a:pPr>
            <a:r>
              <a:rPr lang="fr-FR" dirty="0"/>
              <a:t>Créer un </a:t>
            </a:r>
            <a:r>
              <a:rPr lang="fr-FR" dirty="0" err="1"/>
              <a:t>chaucidou</a:t>
            </a:r>
            <a:r>
              <a:rPr lang="fr-FR" dirty="0"/>
              <a:t> entre la Passe et le </a:t>
            </a:r>
            <a:r>
              <a:rPr lang="fr-FR" dirty="0" err="1"/>
              <a:t>Feneau</a:t>
            </a:r>
            <a:r>
              <a:rPr lang="fr-FR" dirty="0"/>
              <a:t>, direction </a:t>
            </a:r>
            <a:r>
              <a:rPr lang="fr-FR" dirty="0" err="1"/>
              <a:t>Loix</a:t>
            </a:r>
            <a:r>
              <a:rPr lang="fr-FR" dirty="0"/>
              <a:t>.</a:t>
            </a:r>
          </a:p>
          <a:p>
            <a:endParaRPr lang="fr-FR" dirty="0"/>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23</a:t>
            </a:fld>
            <a:endParaRPr lang="fr-FR"/>
          </a:p>
        </p:txBody>
      </p:sp>
    </p:spTree>
    <p:extLst>
      <p:ext uri="{BB962C8B-B14F-4D97-AF65-F5344CB8AC3E}">
        <p14:creationId xmlns:p14="http://schemas.microsoft.com/office/powerpoint/2010/main" val="299575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130622"/>
            <a:ext cx="6768752" cy="490066"/>
          </a:xfrm>
        </p:spPr>
        <p:txBody>
          <a:bodyPr>
            <a:noAutofit/>
          </a:bodyPr>
          <a:lstStyle/>
          <a:p>
            <a:r>
              <a:rPr lang="fr-FR" dirty="0">
                <a:solidFill>
                  <a:schemeClr val="tx2"/>
                </a:solidFill>
              </a:rPr>
              <a:t>Synthèse des principaux panneaux de signalisation</a:t>
            </a:r>
          </a:p>
        </p:txBody>
      </p:sp>
      <p:sp>
        <p:nvSpPr>
          <p:cNvPr id="3" name="Espace réservé du contenu 2"/>
          <p:cNvSpPr>
            <a:spLocks noGrp="1"/>
          </p:cNvSpPr>
          <p:nvPr>
            <p:ph idx="1"/>
          </p:nvPr>
        </p:nvSpPr>
        <p:spPr>
          <a:xfrm>
            <a:off x="431032" y="620688"/>
            <a:ext cx="8712968" cy="432048"/>
          </a:xfrm>
        </p:spPr>
        <p:txBody>
          <a:bodyPr/>
          <a:lstStyle/>
          <a:p>
            <a:pPr marL="0" indent="0">
              <a:buNone/>
            </a:pPr>
            <a:r>
              <a:rPr lang="fr-FR" dirty="0"/>
              <a:t> </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24</a:t>
            </a:fld>
            <a:endParaRPr lang="fr-F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704856" cy="5616624"/>
          </a:xfrm>
          <a:prstGeom prst="rect">
            <a:avLst/>
          </a:prstGeom>
          <a:solidFill>
            <a:srgbClr val="FFFFFF"/>
          </a:solidFill>
          <a:ln>
            <a:noFill/>
          </a:ln>
        </p:spPr>
      </p:pic>
      <p:pic>
        <p:nvPicPr>
          <p:cNvPr id="8" name="Image 7" descr="shopp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2348880"/>
            <a:ext cx="648072" cy="720080"/>
          </a:xfrm>
          <a:prstGeom prst="rect">
            <a:avLst/>
          </a:prstGeom>
        </p:spPr>
      </p:pic>
    </p:spTree>
    <p:extLst>
      <p:ext uri="{BB962C8B-B14F-4D97-AF65-F5344CB8AC3E}">
        <p14:creationId xmlns:p14="http://schemas.microsoft.com/office/powerpoint/2010/main" val="156920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54FB-DEAF-3BC0-D315-350B45049000}"/>
              </a:ext>
            </a:extLst>
          </p:cNvPr>
          <p:cNvSpPr>
            <a:spLocks noGrp="1"/>
          </p:cNvSpPr>
          <p:nvPr>
            <p:ph type="title"/>
          </p:nvPr>
        </p:nvSpPr>
        <p:spPr>
          <a:xfrm>
            <a:off x="2267744" y="44624"/>
            <a:ext cx="6789440" cy="792088"/>
          </a:xfrm>
        </p:spPr>
        <p:txBody>
          <a:bodyPr>
            <a:normAutofit/>
          </a:bodyPr>
          <a:lstStyle/>
          <a:p>
            <a:r>
              <a:rPr lang="fr-FR" sz="2400" b="1" dirty="0">
                <a:solidFill>
                  <a:schemeClr val="tx2"/>
                </a:solidFill>
              </a:rPr>
              <a:t>Si vous avez envie d’approfondir</a:t>
            </a:r>
          </a:p>
        </p:txBody>
      </p:sp>
      <p:sp>
        <p:nvSpPr>
          <p:cNvPr id="3" name="Espace réservé du contenu 2">
            <a:extLst>
              <a:ext uri="{FF2B5EF4-FFF2-40B4-BE49-F238E27FC236}">
                <a16:creationId xmlns:a16="http://schemas.microsoft.com/office/drawing/2014/main" id="{EEDD7556-3C69-36D5-905F-3D5804B971B9}"/>
              </a:ext>
            </a:extLst>
          </p:cNvPr>
          <p:cNvSpPr>
            <a:spLocks noGrp="1"/>
          </p:cNvSpPr>
          <p:nvPr>
            <p:ph idx="1"/>
          </p:nvPr>
        </p:nvSpPr>
        <p:spPr>
          <a:xfrm>
            <a:off x="179512" y="1058591"/>
            <a:ext cx="8877672" cy="5297759"/>
          </a:xfrm>
        </p:spPr>
        <p:txBody>
          <a:bodyPr>
            <a:normAutofit/>
          </a:bodyPr>
          <a:lstStyle/>
          <a:p>
            <a:pPr marL="0" indent="0">
              <a:buNone/>
            </a:pPr>
            <a:endParaRPr lang="fr-FR" sz="2400" b="1" dirty="0"/>
          </a:p>
          <a:p>
            <a:pPr marL="0" indent="0">
              <a:buNone/>
            </a:pPr>
            <a:endParaRPr lang="fr-FR" sz="2400" b="1" dirty="0"/>
          </a:p>
          <a:p>
            <a:pPr marL="0" indent="0">
              <a:buNone/>
            </a:pPr>
            <a:endParaRPr lang="fr-FR" sz="2400" b="1" dirty="0"/>
          </a:p>
          <a:p>
            <a:pPr marL="0" indent="0" algn="ctr">
              <a:buNone/>
            </a:pPr>
            <a:r>
              <a:rPr lang="fr-F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a:t>
            </a:r>
          </a:p>
          <a:p>
            <a:pPr marL="0" indent="0">
              <a:buNone/>
            </a:pPr>
            <a:endParaRPr lang="fr-FR" sz="2400" b="1" dirty="0"/>
          </a:p>
          <a:p>
            <a:pPr marL="0" indent="0" algn="ctr">
              <a:buNone/>
            </a:pPr>
            <a:r>
              <a:rPr lang="fr-FR" sz="2000" b="1" dirty="0"/>
              <a:t>Tous ces points sont développés dans notre document consultable sur le site internet de Ré-Avenir:</a:t>
            </a:r>
          </a:p>
          <a:p>
            <a:pPr marL="0" indent="0" algn="ctr">
              <a:buNone/>
            </a:pPr>
            <a:endParaRPr lang="fr-FR" sz="2000" b="1" dirty="0"/>
          </a:p>
          <a:p>
            <a:pPr marL="0" indent="0" algn="ctr">
              <a:buNone/>
            </a:pPr>
            <a:r>
              <a:rPr lang="fr-FR" sz="2000" b="1" i="1" dirty="0"/>
              <a:t>« Considérations et préconisations en vue d’optimiser le Schéma Directeur Cyclable 2023-2030 »</a:t>
            </a:r>
          </a:p>
          <a:p>
            <a:pPr marL="0" indent="0" algn="ctr">
              <a:buNone/>
            </a:pPr>
            <a:endParaRPr lang="fr-FR" sz="2000" b="1" i="1" dirty="0"/>
          </a:p>
        </p:txBody>
      </p:sp>
      <p:sp>
        <p:nvSpPr>
          <p:cNvPr id="4" name="Espace réservé de la date 3">
            <a:extLst>
              <a:ext uri="{FF2B5EF4-FFF2-40B4-BE49-F238E27FC236}">
                <a16:creationId xmlns:a16="http://schemas.microsoft.com/office/drawing/2014/main" id="{13A640CB-8D30-DBCF-04FC-0D125C3BB43C}"/>
              </a:ext>
            </a:extLst>
          </p:cNvPr>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a:extLst>
              <a:ext uri="{FF2B5EF4-FFF2-40B4-BE49-F238E27FC236}">
                <a16:creationId xmlns:a16="http://schemas.microsoft.com/office/drawing/2014/main" id="{BFD98C6A-A992-F717-89E5-33B1797B81A9}"/>
              </a:ext>
            </a:extLst>
          </p:cNvPr>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a:extLst>
              <a:ext uri="{FF2B5EF4-FFF2-40B4-BE49-F238E27FC236}">
                <a16:creationId xmlns:a16="http://schemas.microsoft.com/office/drawing/2014/main" id="{A422E22F-917F-F7E0-5EEB-536FBCA76121}"/>
              </a:ext>
            </a:extLst>
          </p:cNvPr>
          <p:cNvSpPr>
            <a:spLocks noGrp="1"/>
          </p:cNvSpPr>
          <p:nvPr>
            <p:ph type="sldNum" sz="quarter" idx="12"/>
          </p:nvPr>
        </p:nvSpPr>
        <p:spPr/>
        <p:txBody>
          <a:bodyPr/>
          <a:lstStyle/>
          <a:p>
            <a:fld id="{0AAE6F88-6F71-43D5-9010-25DFF130E612}" type="slidenum">
              <a:rPr lang="fr-FR" smtClean="0"/>
              <a:t>25</a:t>
            </a:fld>
            <a:endParaRPr lang="fr-FR"/>
          </a:p>
        </p:txBody>
      </p:sp>
    </p:spTree>
    <p:extLst>
      <p:ext uri="{BB962C8B-B14F-4D97-AF65-F5344CB8AC3E}">
        <p14:creationId xmlns:p14="http://schemas.microsoft.com/office/powerpoint/2010/main" val="381019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692696"/>
            <a:ext cx="6789440" cy="792088"/>
          </a:xfrm>
        </p:spPr>
        <p:txBody>
          <a:bodyPr>
            <a:normAutofit/>
          </a:bodyPr>
          <a:lstStyle/>
          <a:p>
            <a:endParaRPr lang="fr-FR" dirty="0"/>
          </a:p>
        </p:txBody>
      </p:sp>
      <p:sp>
        <p:nvSpPr>
          <p:cNvPr id="3" name="Espace réservé du contenu 2"/>
          <p:cNvSpPr>
            <a:spLocks noGrp="1"/>
          </p:cNvSpPr>
          <p:nvPr>
            <p:ph idx="1"/>
          </p:nvPr>
        </p:nvSpPr>
        <p:spPr>
          <a:xfrm>
            <a:off x="251520" y="836712"/>
            <a:ext cx="8712968" cy="5472608"/>
          </a:xfrm>
        </p:spPr>
        <p:txBody>
          <a:bodyPr/>
          <a:lstStyle/>
          <a:p>
            <a:endParaRPr lang="fr-FR" dirty="0"/>
          </a:p>
          <a:p>
            <a:endParaRPr lang="fr-FR" dirty="0"/>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dirty="0"/>
              <a:t>Considérations et préconisations en vue d’optimiser le Schéma Directeur Cyclable de l’île de Ré - version 1</a:t>
            </a:r>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26</a:t>
            </a:fld>
            <a:endParaRPr lang="fr-FR"/>
          </a:p>
        </p:txBody>
      </p:sp>
      <p:pic>
        <p:nvPicPr>
          <p:cNvPr id="9" name="Picture 6" descr="C:\Users\thier\Pictures\2023\P1870_0808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45371" cy="55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2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6364" y="188640"/>
            <a:ext cx="6789440" cy="576064"/>
          </a:xfrm>
        </p:spPr>
        <p:txBody>
          <a:bodyPr>
            <a:normAutofit/>
          </a:bodyPr>
          <a:lstStyle/>
          <a:p>
            <a:r>
              <a:rPr lang="fr-FR" dirty="0">
                <a:solidFill>
                  <a:schemeClr val="tx2"/>
                </a:solidFill>
              </a:rPr>
              <a:t>Notre véritable paradis cyclable ?</a:t>
            </a:r>
          </a:p>
        </p:txBody>
      </p:sp>
      <p:sp>
        <p:nvSpPr>
          <p:cNvPr id="3" name="Espace réservé du contenu 2"/>
          <p:cNvSpPr>
            <a:spLocks noGrp="1"/>
          </p:cNvSpPr>
          <p:nvPr>
            <p:ph idx="1"/>
          </p:nvPr>
        </p:nvSpPr>
        <p:spPr>
          <a:xfrm>
            <a:off x="251520" y="836712"/>
            <a:ext cx="8712968" cy="576064"/>
          </a:xfrm>
        </p:spPr>
        <p:txBody>
          <a:bodyPr/>
          <a:lstStyle/>
          <a:p>
            <a:pPr marL="0" indent="0">
              <a:buNone/>
            </a:pPr>
            <a:r>
              <a:rPr lang="fr-FR" dirty="0"/>
              <a:t> </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27</a:t>
            </a:fld>
            <a:endParaRPr lang="fr-FR"/>
          </a:p>
        </p:txBody>
      </p:sp>
      <p:pic>
        <p:nvPicPr>
          <p:cNvPr id="2050" name="Picture 2" descr="C:\Users\thier\Pictures\2023\5edf91a67c84a_17_ile_de_re_plan_velo-00_00_24_10-4366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39860"/>
            <a:ext cx="4752528" cy="33293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thier\Pictures\2023\Pompe à essenc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848137"/>
            <a:ext cx="3764384" cy="553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62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54FB-DEAF-3BC0-D315-350B45049000}"/>
              </a:ext>
            </a:extLst>
          </p:cNvPr>
          <p:cNvSpPr>
            <a:spLocks noGrp="1"/>
          </p:cNvSpPr>
          <p:nvPr>
            <p:ph type="title"/>
          </p:nvPr>
        </p:nvSpPr>
        <p:spPr>
          <a:xfrm>
            <a:off x="2267744" y="44624"/>
            <a:ext cx="6789440" cy="792088"/>
          </a:xfrm>
        </p:spPr>
        <p:txBody>
          <a:bodyPr>
            <a:normAutofit/>
          </a:bodyPr>
          <a:lstStyle/>
          <a:p>
            <a:r>
              <a:rPr lang="fr-FR" sz="2400" b="1" dirty="0">
                <a:solidFill>
                  <a:schemeClr val="tx2"/>
                </a:solidFill>
              </a:rPr>
              <a:t>Qu’en pense Ré-Avenir ?</a:t>
            </a:r>
          </a:p>
        </p:txBody>
      </p:sp>
      <p:sp>
        <p:nvSpPr>
          <p:cNvPr id="3" name="Espace réservé du contenu 2">
            <a:extLst>
              <a:ext uri="{FF2B5EF4-FFF2-40B4-BE49-F238E27FC236}">
                <a16:creationId xmlns:a16="http://schemas.microsoft.com/office/drawing/2014/main" id="{EEDD7556-3C69-36D5-905F-3D5804B971B9}"/>
              </a:ext>
            </a:extLst>
          </p:cNvPr>
          <p:cNvSpPr>
            <a:spLocks noGrp="1"/>
          </p:cNvSpPr>
          <p:nvPr>
            <p:ph idx="1"/>
          </p:nvPr>
        </p:nvSpPr>
        <p:spPr>
          <a:xfrm>
            <a:off x="251520" y="1196752"/>
            <a:ext cx="8712968" cy="5040560"/>
          </a:xfrm>
        </p:spPr>
        <p:txBody>
          <a:bodyPr>
            <a:normAutofit fontScale="92500" lnSpcReduction="10000"/>
          </a:bodyPr>
          <a:lstStyle/>
          <a:p>
            <a:pPr marL="0" indent="0" algn="ctr">
              <a:buNone/>
            </a:pPr>
            <a:r>
              <a:rPr lang="fr-FR" sz="2800" b="1" dirty="0">
                <a:solidFill>
                  <a:schemeClr val="tx1">
                    <a:lumMod val="95000"/>
                    <a:lumOff val="5000"/>
                  </a:schemeClr>
                </a:solidFill>
              </a:rPr>
              <a:t>Le Schéma Directeur Cyclable  2023-2030 est exhaustif et globalement satisfaisant</a:t>
            </a:r>
          </a:p>
          <a:p>
            <a:pPr marL="0" indent="0" algn="ctr">
              <a:buNone/>
            </a:pPr>
            <a:endParaRPr lang="fr-FR" sz="1500" b="1" dirty="0">
              <a:solidFill>
                <a:schemeClr val="tx1">
                  <a:lumMod val="95000"/>
                  <a:lumOff val="5000"/>
                </a:schemeClr>
              </a:solidFill>
            </a:endParaRPr>
          </a:p>
          <a:p>
            <a:pPr marL="0" indent="0" algn="ctr">
              <a:buNone/>
            </a:pPr>
            <a:r>
              <a:rPr lang="fr-FR" sz="1400" b="1" dirty="0">
                <a:solidFill>
                  <a:schemeClr val="tx1">
                    <a:lumMod val="95000"/>
                    <a:lumOff val="5000"/>
                  </a:schemeClr>
                </a:solidFill>
              </a:rPr>
              <a:t>Validé le 15 décembre 2022 en Conseil Communautaire</a:t>
            </a:r>
          </a:p>
          <a:p>
            <a:pPr marL="0" indent="0" algn="ctr">
              <a:buNone/>
            </a:pPr>
            <a:r>
              <a:rPr lang="fr-FR" sz="1400" b="1" dirty="0">
                <a:solidFill>
                  <a:schemeClr val="tx1">
                    <a:lumMod val="95000"/>
                    <a:lumOff val="5000"/>
                  </a:schemeClr>
                </a:solidFill>
              </a:rPr>
              <a:t>Détaillé et bien documenté, aboutissement d’un travail de 8 mois en partenariat avec le CCC</a:t>
            </a:r>
          </a:p>
          <a:p>
            <a:pPr marL="0" indent="0" algn="ctr">
              <a:buNone/>
            </a:pPr>
            <a:r>
              <a:rPr lang="fr-FR" sz="1400" b="1" dirty="0">
                <a:solidFill>
                  <a:schemeClr val="tx1">
                    <a:lumMod val="95000"/>
                    <a:lumOff val="5000"/>
                  </a:schemeClr>
                </a:solidFill>
              </a:rPr>
              <a:t>Il identifie 7 objectifs et 28 actions pour que le vélo devienne une alternative majeure aux déplacements motorisés.</a:t>
            </a:r>
          </a:p>
          <a:p>
            <a:pPr marL="0" indent="0" algn="ctr">
              <a:buNone/>
            </a:pPr>
            <a:endParaRPr lang="fr-FR" sz="2800" b="1" dirty="0">
              <a:solidFill>
                <a:schemeClr val="tx1">
                  <a:lumMod val="95000"/>
                  <a:lumOff val="5000"/>
                </a:schemeClr>
              </a:solidFill>
            </a:endParaRPr>
          </a:p>
          <a:p>
            <a:pPr marL="0" indent="0" algn="ctr">
              <a:buNone/>
            </a:pPr>
            <a:r>
              <a:rPr lang="fr-F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rPr>
              <a:t>Ré-Avenir met l’accent sur 2 axes prioritaires : </a:t>
            </a:r>
          </a:p>
          <a:p>
            <a:pPr marL="0" indent="0">
              <a:buNone/>
            </a:pPr>
            <a:endParaRPr lang="fr-FR" sz="2000" b="1" dirty="0"/>
          </a:p>
          <a:p>
            <a:pPr marL="0" indent="0">
              <a:buNone/>
            </a:pPr>
            <a:r>
              <a:rPr lang="fr-FR" sz="2800" b="1" dirty="0">
                <a:solidFill>
                  <a:srgbClr val="FF0000"/>
                </a:solidFill>
              </a:rPr>
              <a:t>A) La sécurisation de l’usage du vélo sur le réseau existant</a:t>
            </a:r>
          </a:p>
          <a:p>
            <a:endParaRPr lang="fr-FR" sz="2800" b="1" dirty="0">
              <a:solidFill>
                <a:srgbClr val="FF0000"/>
              </a:solidFill>
            </a:endParaRPr>
          </a:p>
          <a:p>
            <a:pPr marL="0" indent="0" algn="just">
              <a:buNone/>
            </a:pPr>
            <a:r>
              <a:rPr lang="fr-FR" sz="2800" b="1" dirty="0">
                <a:solidFill>
                  <a:srgbClr val="FF0000"/>
                </a:solidFill>
              </a:rPr>
              <a:t>B) L’extension du réseau actuel</a:t>
            </a:r>
          </a:p>
        </p:txBody>
      </p:sp>
      <p:sp>
        <p:nvSpPr>
          <p:cNvPr id="4" name="Espace réservé de la date 3">
            <a:extLst>
              <a:ext uri="{FF2B5EF4-FFF2-40B4-BE49-F238E27FC236}">
                <a16:creationId xmlns:a16="http://schemas.microsoft.com/office/drawing/2014/main" id="{13A640CB-8D30-DBCF-04FC-0D125C3BB43C}"/>
              </a:ext>
            </a:extLst>
          </p:cNvPr>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a:extLst>
              <a:ext uri="{FF2B5EF4-FFF2-40B4-BE49-F238E27FC236}">
                <a16:creationId xmlns:a16="http://schemas.microsoft.com/office/drawing/2014/main" id="{BFD98C6A-A992-F717-89E5-33B1797B81A9}"/>
              </a:ext>
            </a:extLst>
          </p:cNvPr>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a:extLst>
              <a:ext uri="{FF2B5EF4-FFF2-40B4-BE49-F238E27FC236}">
                <a16:creationId xmlns:a16="http://schemas.microsoft.com/office/drawing/2014/main" id="{A422E22F-917F-F7E0-5EEB-536FBCA76121}"/>
              </a:ext>
            </a:extLst>
          </p:cNvPr>
          <p:cNvSpPr>
            <a:spLocks noGrp="1"/>
          </p:cNvSpPr>
          <p:nvPr>
            <p:ph type="sldNum" sz="quarter" idx="12"/>
          </p:nvPr>
        </p:nvSpPr>
        <p:spPr/>
        <p:txBody>
          <a:bodyPr/>
          <a:lstStyle/>
          <a:p>
            <a:fld id="{0AAE6F88-6F71-43D5-9010-25DFF130E612}" type="slidenum">
              <a:rPr lang="fr-FR" smtClean="0"/>
              <a:t>3</a:t>
            </a:fld>
            <a:endParaRPr lang="fr-FR"/>
          </a:p>
        </p:txBody>
      </p:sp>
    </p:spTree>
    <p:extLst>
      <p:ext uri="{BB962C8B-B14F-4D97-AF65-F5344CB8AC3E}">
        <p14:creationId xmlns:p14="http://schemas.microsoft.com/office/powerpoint/2010/main" val="424128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54FB-DEAF-3BC0-D315-350B45049000}"/>
              </a:ext>
            </a:extLst>
          </p:cNvPr>
          <p:cNvSpPr>
            <a:spLocks noGrp="1"/>
          </p:cNvSpPr>
          <p:nvPr>
            <p:ph type="title"/>
          </p:nvPr>
        </p:nvSpPr>
        <p:spPr>
          <a:xfrm>
            <a:off x="2267744" y="44624"/>
            <a:ext cx="6789440" cy="864096"/>
          </a:xfrm>
        </p:spPr>
        <p:txBody>
          <a:bodyPr>
            <a:normAutofit/>
          </a:bodyPr>
          <a:lstStyle/>
          <a:p>
            <a:r>
              <a:rPr lang="fr-FR" sz="2400" b="1" dirty="0">
                <a:solidFill>
                  <a:schemeClr val="tx2"/>
                </a:solidFill>
              </a:rPr>
              <a:t>Les priorités de Ré-Avenir</a:t>
            </a:r>
          </a:p>
        </p:txBody>
      </p:sp>
      <p:sp>
        <p:nvSpPr>
          <p:cNvPr id="3" name="Espace réservé du contenu 2">
            <a:extLst>
              <a:ext uri="{FF2B5EF4-FFF2-40B4-BE49-F238E27FC236}">
                <a16:creationId xmlns:a16="http://schemas.microsoft.com/office/drawing/2014/main" id="{EEDD7556-3C69-36D5-905F-3D5804B971B9}"/>
              </a:ext>
            </a:extLst>
          </p:cNvPr>
          <p:cNvSpPr>
            <a:spLocks noGrp="1"/>
          </p:cNvSpPr>
          <p:nvPr>
            <p:ph idx="1"/>
          </p:nvPr>
        </p:nvSpPr>
        <p:spPr>
          <a:xfrm>
            <a:off x="251520" y="2060848"/>
            <a:ext cx="8784976" cy="4021907"/>
          </a:xfrm>
        </p:spPr>
        <p:txBody>
          <a:bodyPr>
            <a:normAutofit/>
          </a:bodyPr>
          <a:lstStyle/>
          <a:p>
            <a:pPr marL="0" indent="0">
              <a:buNone/>
            </a:pPr>
            <a:r>
              <a:rPr lang="fr-FR" sz="2400" b="1" dirty="0">
                <a:solidFill>
                  <a:srgbClr val="FF0000"/>
                </a:solidFill>
              </a:rPr>
              <a:t>A) La sécurisation de l’usage du vélo sur le réseau existant</a:t>
            </a:r>
          </a:p>
          <a:p>
            <a:pPr marL="0" indent="0" algn="ctr">
              <a:buNone/>
            </a:pPr>
            <a:endParaRPr lang="fr-FR" sz="2400" b="1" dirty="0"/>
          </a:p>
          <a:p>
            <a:pPr marL="0" indent="0" algn="ctr">
              <a:buNone/>
            </a:pPr>
            <a:endParaRPr lang="fr-FR" sz="2400" b="1" dirty="0"/>
          </a:p>
          <a:p>
            <a:pPr marL="0" indent="0">
              <a:buNone/>
            </a:pPr>
            <a:r>
              <a:rPr lang="fr-FR" sz="2800" b="1" dirty="0"/>
              <a:t>1) Clarifier le statut des voies afin de mettre en place une signalétique sécurisante.</a:t>
            </a:r>
          </a:p>
          <a:p>
            <a:pPr marL="0" indent="0">
              <a:buNone/>
            </a:pPr>
            <a:endParaRPr lang="fr-FR" sz="2400" b="1" dirty="0"/>
          </a:p>
        </p:txBody>
      </p:sp>
      <p:sp>
        <p:nvSpPr>
          <p:cNvPr id="4" name="Espace réservé de la date 3">
            <a:extLst>
              <a:ext uri="{FF2B5EF4-FFF2-40B4-BE49-F238E27FC236}">
                <a16:creationId xmlns:a16="http://schemas.microsoft.com/office/drawing/2014/main" id="{13A640CB-8D30-DBCF-04FC-0D125C3BB43C}"/>
              </a:ext>
            </a:extLst>
          </p:cNvPr>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a:extLst>
              <a:ext uri="{FF2B5EF4-FFF2-40B4-BE49-F238E27FC236}">
                <a16:creationId xmlns:a16="http://schemas.microsoft.com/office/drawing/2014/main" id="{BFD98C6A-A992-F717-89E5-33B1797B81A9}"/>
              </a:ext>
            </a:extLst>
          </p:cNvPr>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a:extLst>
              <a:ext uri="{FF2B5EF4-FFF2-40B4-BE49-F238E27FC236}">
                <a16:creationId xmlns:a16="http://schemas.microsoft.com/office/drawing/2014/main" id="{A422E22F-917F-F7E0-5EEB-536FBCA76121}"/>
              </a:ext>
            </a:extLst>
          </p:cNvPr>
          <p:cNvSpPr>
            <a:spLocks noGrp="1"/>
          </p:cNvSpPr>
          <p:nvPr>
            <p:ph type="sldNum" sz="quarter" idx="12"/>
          </p:nvPr>
        </p:nvSpPr>
        <p:spPr/>
        <p:txBody>
          <a:bodyPr/>
          <a:lstStyle/>
          <a:p>
            <a:fld id="{0AAE6F88-6F71-43D5-9010-25DFF130E612}" type="slidenum">
              <a:rPr lang="fr-FR" smtClean="0"/>
              <a:t>4</a:t>
            </a:fld>
            <a:endParaRPr lang="fr-FR"/>
          </a:p>
        </p:txBody>
      </p:sp>
    </p:spTree>
    <p:extLst>
      <p:ext uri="{BB962C8B-B14F-4D97-AF65-F5344CB8AC3E}">
        <p14:creationId xmlns:p14="http://schemas.microsoft.com/office/powerpoint/2010/main" val="275896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188640"/>
            <a:ext cx="6552728" cy="576064"/>
          </a:xfrm>
        </p:spPr>
        <p:txBody>
          <a:bodyPr>
            <a:normAutofit/>
          </a:bodyPr>
          <a:lstStyle/>
          <a:p>
            <a:r>
              <a:rPr lang="fr-FR" sz="2400" b="1" dirty="0">
                <a:solidFill>
                  <a:schemeClr val="tx2"/>
                </a:solidFill>
              </a:rPr>
              <a:t>1 - Pistes cyclables</a:t>
            </a:r>
            <a:r>
              <a:rPr lang="fr-FR" b="1" dirty="0">
                <a:solidFill>
                  <a:schemeClr val="tx2"/>
                </a:solidFill>
              </a:rPr>
              <a:t> </a:t>
            </a:r>
            <a:endParaRPr lang="fr-FR" sz="2200" dirty="0">
              <a:solidFill>
                <a:schemeClr val="tx2"/>
              </a:solidFill>
            </a:endParaRPr>
          </a:p>
        </p:txBody>
      </p:sp>
      <p:sp>
        <p:nvSpPr>
          <p:cNvPr id="3" name="Espace réservé du contenu 2"/>
          <p:cNvSpPr>
            <a:spLocks noGrp="1"/>
          </p:cNvSpPr>
          <p:nvPr>
            <p:ph idx="1"/>
          </p:nvPr>
        </p:nvSpPr>
        <p:spPr>
          <a:xfrm>
            <a:off x="395536" y="3429000"/>
            <a:ext cx="8712968" cy="3096344"/>
          </a:xfrm>
        </p:spPr>
        <p:txBody>
          <a:bodyPr/>
          <a:lstStyle/>
          <a:p>
            <a:pPr lvl="0">
              <a:buFont typeface="Wingdings" panose="05000000000000000000" pitchFamily="2" charset="2"/>
              <a:buChar char="Ø"/>
            </a:pPr>
            <a:r>
              <a:rPr lang="fr-FR" b="1" dirty="0"/>
              <a:t>Définition :</a:t>
            </a:r>
            <a:endParaRPr lang="fr-FR" dirty="0"/>
          </a:p>
          <a:p>
            <a:pPr marL="0" indent="0">
              <a:buNone/>
            </a:pPr>
            <a:r>
              <a:rPr lang="fr-FR" dirty="0"/>
              <a:t>Selon le code de la route, ce sont des </a:t>
            </a:r>
            <a:r>
              <a:rPr lang="fr-FR" dirty="0">
                <a:solidFill>
                  <a:srgbClr val="0000FF"/>
                </a:solidFill>
              </a:rPr>
              <a:t>« chaussées exclusivement  réservées aux cycles à deux ou trois roues et aux engins de déplacement personnel motorisés » </a:t>
            </a:r>
            <a:r>
              <a:rPr lang="fr-FR" dirty="0"/>
              <a:t>conduits par des usagers de plus de 8 ans.</a:t>
            </a:r>
          </a:p>
          <a:p>
            <a:pPr marL="0" indent="0">
              <a:buNone/>
            </a:pPr>
            <a:endParaRPr lang="fr-FR" dirty="0"/>
          </a:p>
          <a:p>
            <a:pPr lvl="0"/>
            <a:r>
              <a:rPr lang="fr-FR" b="1" dirty="0"/>
              <a:t>Commentaires :</a:t>
            </a:r>
            <a:endParaRPr lang="fr-FR" dirty="0"/>
          </a:p>
          <a:p>
            <a:pPr marL="0" indent="0">
              <a:buNone/>
            </a:pPr>
            <a:r>
              <a:rPr lang="fr-FR" dirty="0">
                <a:solidFill>
                  <a:srgbClr val="0000FF"/>
                </a:solidFill>
              </a:rPr>
              <a:t>Le vélo y est totalement </a:t>
            </a:r>
            <a:r>
              <a:rPr lang="fr-FR" dirty="0"/>
              <a:t>« </a:t>
            </a:r>
            <a:r>
              <a:rPr lang="fr-FR" b="1" dirty="0">
                <a:solidFill>
                  <a:srgbClr val="FF0000"/>
                </a:solidFill>
              </a:rPr>
              <a:t>prioritaire</a:t>
            </a:r>
            <a:r>
              <a:rPr lang="fr-FR" dirty="0">
                <a:solidFill>
                  <a:srgbClr val="FF0000"/>
                </a:solidFill>
              </a:rPr>
              <a:t> </a:t>
            </a:r>
            <a:r>
              <a:rPr lang="fr-FR" dirty="0"/>
              <a:t>».</a:t>
            </a:r>
          </a:p>
          <a:p>
            <a:pPr marL="0" indent="0">
              <a:buNone/>
            </a:pPr>
            <a:r>
              <a:rPr lang="fr-FR" dirty="0"/>
              <a:t>On parle de voies express, protégées, sécurisées, avec une signalétique dédiée.</a:t>
            </a:r>
          </a:p>
          <a:p>
            <a:pPr marL="0" indent="0">
              <a:buNone/>
            </a:pPr>
            <a:r>
              <a:rPr lang="fr-FR" dirty="0"/>
              <a:t>Le revêtement doit être spécifique, non calcaire, et adapté à un roulage confortable. </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5</a:t>
            </a:fld>
            <a:endParaRPr lang="fr-FR"/>
          </a:p>
        </p:txBody>
      </p:sp>
      <p:pic>
        <p:nvPicPr>
          <p:cNvPr id="7" name="Image 6" descr="panneau-piste-bande-cyclable-obligatoire-fin-obligation-3"/>
          <p:cNvPicPr/>
          <p:nvPr/>
        </p:nvPicPr>
        <p:blipFill>
          <a:blip r:embed="rId2">
            <a:extLst>
              <a:ext uri="{28A0092B-C50C-407E-A947-70E740481C1C}">
                <a14:useLocalDpi xmlns:a14="http://schemas.microsoft.com/office/drawing/2010/main" val="0"/>
              </a:ext>
            </a:extLst>
          </a:blip>
          <a:stretch>
            <a:fillRect/>
          </a:stretch>
        </p:blipFill>
        <p:spPr>
          <a:xfrm>
            <a:off x="5164524" y="678409"/>
            <a:ext cx="3583940" cy="2012315"/>
          </a:xfrm>
          <a:prstGeom prst="rect">
            <a:avLst/>
          </a:prstGeom>
        </p:spPr>
      </p:pic>
      <p:pic>
        <p:nvPicPr>
          <p:cNvPr id="8" name="Image 7" descr="panneau-piste-bande-cyclable-conseillee-fin-indication"/>
          <p:cNvPicPr/>
          <p:nvPr/>
        </p:nvPicPr>
        <p:blipFill>
          <a:blip r:embed="rId3">
            <a:extLst>
              <a:ext uri="{28A0092B-C50C-407E-A947-70E740481C1C}">
                <a14:useLocalDpi xmlns:a14="http://schemas.microsoft.com/office/drawing/2010/main" val="0"/>
              </a:ext>
            </a:extLst>
          </a:blip>
          <a:stretch>
            <a:fillRect/>
          </a:stretch>
        </p:blipFill>
        <p:spPr>
          <a:xfrm>
            <a:off x="668112" y="703809"/>
            <a:ext cx="3909060" cy="1986915"/>
          </a:xfrm>
          <a:prstGeom prst="rect">
            <a:avLst/>
          </a:prstGeom>
        </p:spPr>
      </p:pic>
      <p:sp>
        <p:nvSpPr>
          <p:cNvPr id="9" name="Rectangle 8"/>
          <p:cNvSpPr/>
          <p:nvPr/>
        </p:nvSpPr>
        <p:spPr>
          <a:xfrm>
            <a:off x="1835696" y="2618328"/>
            <a:ext cx="1573892" cy="369332"/>
          </a:xfrm>
          <a:prstGeom prst="rect">
            <a:avLst/>
          </a:prstGeom>
        </p:spPr>
        <p:txBody>
          <a:bodyPr wrap="none">
            <a:spAutoFit/>
          </a:bodyPr>
          <a:lstStyle/>
          <a:p>
            <a:r>
              <a:rPr lang="fr-FR" dirty="0"/>
              <a:t>C113 et C114</a:t>
            </a:r>
          </a:p>
        </p:txBody>
      </p:sp>
      <p:sp>
        <p:nvSpPr>
          <p:cNvPr id="10" name="Rectangle 9"/>
          <p:cNvSpPr/>
          <p:nvPr/>
        </p:nvSpPr>
        <p:spPr>
          <a:xfrm>
            <a:off x="6300192" y="2627620"/>
            <a:ext cx="1454244" cy="369332"/>
          </a:xfrm>
          <a:prstGeom prst="rect">
            <a:avLst/>
          </a:prstGeom>
        </p:spPr>
        <p:txBody>
          <a:bodyPr wrap="none">
            <a:spAutoFit/>
          </a:bodyPr>
          <a:lstStyle/>
          <a:p>
            <a:r>
              <a:rPr lang="fr-FR" dirty="0"/>
              <a:t>B22a et B40</a:t>
            </a:r>
          </a:p>
        </p:txBody>
      </p:sp>
    </p:spTree>
    <p:extLst>
      <p:ext uri="{BB962C8B-B14F-4D97-AF65-F5344CB8AC3E}">
        <p14:creationId xmlns:p14="http://schemas.microsoft.com/office/powerpoint/2010/main" val="196853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44624"/>
            <a:ext cx="6192688" cy="634082"/>
          </a:xfrm>
        </p:spPr>
        <p:txBody>
          <a:bodyPr>
            <a:normAutofit/>
          </a:bodyPr>
          <a:lstStyle/>
          <a:p>
            <a:pPr lvl="0"/>
            <a:r>
              <a:rPr lang="fr-FR" sz="2400" b="1" dirty="0">
                <a:solidFill>
                  <a:schemeClr val="tx2"/>
                </a:solidFill>
              </a:rPr>
              <a:t>2 - Voies Vertes</a:t>
            </a:r>
            <a:r>
              <a:rPr lang="fr-FR" sz="2400" dirty="0">
                <a:solidFill>
                  <a:schemeClr val="tx2"/>
                </a:solidFill>
              </a:rPr>
              <a:t> </a:t>
            </a:r>
          </a:p>
        </p:txBody>
      </p:sp>
      <p:sp>
        <p:nvSpPr>
          <p:cNvPr id="3" name="Espace réservé du contenu 2"/>
          <p:cNvSpPr>
            <a:spLocks noGrp="1"/>
          </p:cNvSpPr>
          <p:nvPr>
            <p:ph idx="1"/>
          </p:nvPr>
        </p:nvSpPr>
        <p:spPr>
          <a:xfrm>
            <a:off x="2699792" y="2420888"/>
            <a:ext cx="6408712" cy="3960440"/>
          </a:xfrm>
        </p:spPr>
        <p:txBody>
          <a:bodyPr>
            <a:noAutofit/>
          </a:bodyPr>
          <a:lstStyle/>
          <a:p>
            <a:pPr>
              <a:buFont typeface="Wingdings" panose="05000000000000000000" pitchFamily="2" charset="2"/>
              <a:buChar char="Ø"/>
            </a:pPr>
            <a:r>
              <a:rPr lang="fr-FR" b="1" dirty="0"/>
              <a:t>Définition </a:t>
            </a:r>
            <a:endParaRPr lang="fr-FR" dirty="0"/>
          </a:p>
          <a:p>
            <a:pPr marL="0" indent="0">
              <a:buNone/>
            </a:pPr>
            <a:r>
              <a:rPr lang="fr-FR" dirty="0"/>
              <a:t>Une voie verte est une route exclusivement réservée à la circulation des véhicules non motorisés, des piétons et des cavaliers. On peut s’y satisfaire d’un revêtement calcaire.</a:t>
            </a:r>
            <a:endParaRPr lang="fr-FR" sz="1400" dirty="0"/>
          </a:p>
          <a:p>
            <a:pPr marL="0" indent="0">
              <a:buNone/>
            </a:pPr>
            <a:r>
              <a:rPr lang="fr-FR" dirty="0"/>
              <a:t> </a:t>
            </a:r>
          </a:p>
          <a:p>
            <a:pPr marL="0" indent="0">
              <a:buNone/>
            </a:pPr>
            <a:r>
              <a:rPr lang="fr-FR" dirty="0">
                <a:solidFill>
                  <a:srgbClr val="0000FF"/>
                </a:solidFill>
              </a:rPr>
              <a:t>La vitesse des cyclistes ne peut pas y dépasser </a:t>
            </a:r>
            <a:r>
              <a:rPr lang="fr-FR" b="1" dirty="0">
                <a:solidFill>
                  <a:srgbClr val="0000FF"/>
                </a:solidFill>
              </a:rPr>
              <a:t>20 km/h</a:t>
            </a:r>
            <a:r>
              <a:rPr lang="fr-FR" b="1" dirty="0"/>
              <a:t> </a:t>
            </a:r>
            <a:r>
              <a:rPr lang="fr-FR" dirty="0"/>
              <a:t>et le </a:t>
            </a:r>
            <a:r>
              <a:rPr lang="fr-FR" b="1" dirty="0">
                <a:solidFill>
                  <a:srgbClr val="FF0000"/>
                </a:solidFill>
              </a:rPr>
              <a:t>piéton y est prioritaire</a:t>
            </a:r>
            <a:r>
              <a:rPr lang="fr-FR" b="1" dirty="0"/>
              <a:t>.</a:t>
            </a:r>
            <a:r>
              <a:rPr lang="fr-FR" dirty="0"/>
              <a:t> Une voie verte est surtout dédiée à la </a:t>
            </a:r>
            <a:r>
              <a:rPr lang="fr-FR" dirty="0">
                <a:solidFill>
                  <a:srgbClr val="FF0000"/>
                </a:solidFill>
              </a:rPr>
              <a:t>balade</a:t>
            </a:r>
            <a:r>
              <a:rPr lang="fr-FR" dirty="0"/>
              <a:t> et au tourisme.</a:t>
            </a:r>
            <a:endParaRPr lang="fr-FR" sz="1400" dirty="0"/>
          </a:p>
          <a:p>
            <a:pPr marL="0" indent="0">
              <a:buNone/>
            </a:pPr>
            <a:endParaRPr lang="fr-FR" dirty="0"/>
          </a:p>
          <a:p>
            <a:pPr lvl="0" algn="just"/>
            <a:r>
              <a:rPr lang="fr-FR" b="1" dirty="0"/>
              <a:t>Commentaires </a:t>
            </a:r>
            <a:endParaRPr lang="fr-FR" dirty="0"/>
          </a:p>
          <a:p>
            <a:pPr marL="0" indent="0" algn="just">
              <a:buNone/>
            </a:pPr>
            <a:r>
              <a:rPr lang="fr-FR" dirty="0"/>
              <a:t>La voie verte est, par définition, </a:t>
            </a:r>
            <a:r>
              <a:rPr lang="fr-FR" dirty="0" err="1"/>
              <a:t>bi-directionnelle</a:t>
            </a:r>
            <a:r>
              <a:rPr lang="fr-FR" dirty="0"/>
              <a:t>. Elle a une largeur en milieu urbain de 3 à 5 m selon la fréquentation attendue, de 2,5 à 3 m en section rurale.</a:t>
            </a: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6</a:t>
            </a:fld>
            <a:endParaRPr lang="fr-FR"/>
          </a:p>
        </p:txBody>
      </p:sp>
      <p:pic>
        <p:nvPicPr>
          <p:cNvPr id="7" name="Image 6" descr="panneau-entree-sortie-voie-verte"/>
          <p:cNvPicPr/>
          <p:nvPr/>
        </p:nvPicPr>
        <p:blipFill>
          <a:blip r:embed="rId2">
            <a:extLst>
              <a:ext uri="{28A0092B-C50C-407E-A947-70E740481C1C}">
                <a14:useLocalDpi xmlns:a14="http://schemas.microsoft.com/office/drawing/2010/main" val="0"/>
              </a:ext>
            </a:extLst>
          </a:blip>
          <a:stretch>
            <a:fillRect/>
          </a:stretch>
        </p:blipFill>
        <p:spPr>
          <a:xfrm>
            <a:off x="3131840" y="332656"/>
            <a:ext cx="3870960" cy="2232248"/>
          </a:xfrm>
          <a:prstGeom prst="rect">
            <a:avLst/>
          </a:prstGeom>
        </p:spPr>
      </p:pic>
      <p:sp>
        <p:nvSpPr>
          <p:cNvPr id="8" name="Rectangle 7"/>
          <p:cNvSpPr/>
          <p:nvPr/>
        </p:nvSpPr>
        <p:spPr>
          <a:xfrm>
            <a:off x="6886540" y="1259468"/>
            <a:ext cx="1418915" cy="338554"/>
          </a:xfrm>
          <a:prstGeom prst="rect">
            <a:avLst/>
          </a:prstGeom>
        </p:spPr>
        <p:txBody>
          <a:bodyPr wrap="none">
            <a:spAutoFit/>
          </a:bodyPr>
          <a:lstStyle/>
          <a:p>
            <a:r>
              <a:rPr lang="fr-FR" sz="1600" dirty="0">
                <a:latin typeface="Arial" panose="020B0604020202020204" pitchFamily="34" charset="0"/>
                <a:cs typeface="Arial" panose="020B0604020202020204" pitchFamily="34" charset="0"/>
              </a:rPr>
              <a:t>C115 et C116</a:t>
            </a:r>
          </a:p>
        </p:txBody>
      </p:sp>
      <p:pic>
        <p:nvPicPr>
          <p:cNvPr id="9" name="Picture 2" descr="C:\Users\thier\Pictures\2023\Voie vert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08" y="2564905"/>
            <a:ext cx="2538282"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23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0240" y="116632"/>
            <a:ext cx="7092280" cy="634082"/>
          </a:xfrm>
        </p:spPr>
        <p:txBody>
          <a:bodyPr>
            <a:normAutofit/>
          </a:bodyPr>
          <a:lstStyle/>
          <a:p>
            <a:pPr lvl="0"/>
            <a:r>
              <a:rPr lang="fr-FR" sz="2400" b="1" dirty="0">
                <a:solidFill>
                  <a:schemeClr val="tx2"/>
                </a:solidFill>
              </a:rPr>
              <a:t>2 - (suite) Pistes cyclables / voies vertes</a:t>
            </a:r>
            <a:endParaRPr lang="fr-FR" sz="2400" dirty="0">
              <a:solidFill>
                <a:schemeClr val="tx2"/>
              </a:solidFill>
            </a:endParaRPr>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7</a:t>
            </a:fld>
            <a:endParaRPr lang="fr-FR"/>
          </a:p>
        </p:txBody>
      </p:sp>
      <p:pic>
        <p:nvPicPr>
          <p:cNvPr id="3074" name="Picture 2" descr="C:\Users\thier\Pictures\2023\Voie vert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272" y="1124744"/>
            <a:ext cx="412845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hier\Pictures\2023\Voie verte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124743"/>
            <a:ext cx="3744416" cy="49925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hier\Pictures\2023\Voie verte 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285" y="1340768"/>
            <a:ext cx="903883" cy="95730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7504" y="4399944"/>
            <a:ext cx="4896543" cy="1477328"/>
          </a:xfrm>
          <a:prstGeom prst="rect">
            <a:avLst/>
          </a:prstGeom>
          <a:noFill/>
        </p:spPr>
        <p:txBody>
          <a:bodyPr wrap="square" rtlCol="0">
            <a:spAutoFit/>
          </a:bodyPr>
          <a:lstStyle/>
          <a:p>
            <a:r>
              <a:rPr lang="fr-FR" dirty="0"/>
              <a:t>De Sainte-Marie à </a:t>
            </a:r>
            <a:r>
              <a:rPr lang="fr-FR" dirty="0" err="1"/>
              <a:t>Rivedoux</a:t>
            </a:r>
            <a:r>
              <a:rPr lang="fr-FR" dirty="0"/>
              <a:t> :</a:t>
            </a:r>
          </a:p>
          <a:p>
            <a:pPr marL="285750" indent="-285750">
              <a:buFont typeface="Wingdings" panose="05000000000000000000" pitchFamily="2" charset="2"/>
              <a:buChar char="§"/>
            </a:pPr>
            <a:r>
              <a:rPr lang="fr-FR" dirty="0"/>
              <a:t>itinéraire touristique, </a:t>
            </a:r>
          </a:p>
          <a:p>
            <a:pPr marL="285750" indent="-285750">
              <a:buFont typeface="Wingdings" panose="05000000000000000000" pitchFamily="2" charset="2"/>
              <a:buChar char="§"/>
            </a:pPr>
            <a:r>
              <a:rPr lang="fr-FR" dirty="0"/>
              <a:t>très jolie balade pour les piétons et les cyclistes, à vitesse limitée,</a:t>
            </a:r>
          </a:p>
          <a:p>
            <a:pPr marL="285750" indent="-285750">
              <a:buFont typeface="Wingdings" panose="05000000000000000000" pitchFamily="2" charset="2"/>
              <a:buChar char="§"/>
            </a:pPr>
            <a:r>
              <a:rPr lang="fr-FR" dirty="0"/>
              <a:t>revêtement calcaire</a:t>
            </a:r>
          </a:p>
        </p:txBody>
      </p:sp>
      <p:sp>
        <p:nvSpPr>
          <p:cNvPr id="12" name="Flèche droite 11"/>
          <p:cNvSpPr/>
          <p:nvPr/>
        </p:nvSpPr>
        <p:spPr>
          <a:xfrm>
            <a:off x="6156176" y="1870226"/>
            <a:ext cx="1368152" cy="478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10800000">
            <a:off x="4427984" y="1916832"/>
            <a:ext cx="608285" cy="385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923820" y="1084674"/>
            <a:ext cx="1512168" cy="400110"/>
          </a:xfrm>
          <a:prstGeom prst="rect">
            <a:avLst/>
          </a:prstGeom>
          <a:noFill/>
        </p:spPr>
        <p:txBody>
          <a:bodyPr wrap="square" rtlCol="0">
            <a:spAutoFit/>
          </a:bodyPr>
          <a:lstStyle/>
          <a:p>
            <a:r>
              <a:rPr lang="fr-FR" sz="2000" dirty="0"/>
              <a:t>Proposition</a:t>
            </a:r>
          </a:p>
        </p:txBody>
      </p:sp>
    </p:spTree>
    <p:extLst>
      <p:ext uri="{BB962C8B-B14F-4D97-AF65-F5344CB8AC3E}">
        <p14:creationId xmlns:p14="http://schemas.microsoft.com/office/powerpoint/2010/main" val="295668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0240" y="188640"/>
            <a:ext cx="6983760" cy="634082"/>
          </a:xfrm>
        </p:spPr>
        <p:txBody>
          <a:bodyPr>
            <a:normAutofit/>
          </a:bodyPr>
          <a:lstStyle/>
          <a:p>
            <a:pPr lvl="0"/>
            <a:r>
              <a:rPr lang="fr-FR" sz="2400" b="1" dirty="0">
                <a:solidFill>
                  <a:schemeClr val="tx2"/>
                </a:solidFill>
              </a:rPr>
              <a:t>2 - (suite) Pistes cyclables / voies vertes</a:t>
            </a:r>
            <a:endParaRPr lang="fr-FR" sz="2400" dirty="0">
              <a:solidFill>
                <a:schemeClr val="tx2"/>
              </a:solidFill>
            </a:endParaRPr>
          </a:p>
        </p:txBody>
      </p:sp>
      <p:sp>
        <p:nvSpPr>
          <p:cNvPr id="3" name="Espace réservé du contenu 2"/>
          <p:cNvSpPr>
            <a:spLocks noGrp="1"/>
          </p:cNvSpPr>
          <p:nvPr>
            <p:ph idx="1"/>
          </p:nvPr>
        </p:nvSpPr>
        <p:spPr>
          <a:xfrm>
            <a:off x="179512" y="2204864"/>
            <a:ext cx="8712968" cy="2376263"/>
          </a:xfrm>
        </p:spPr>
        <p:txBody>
          <a:bodyPr vert="horz" lIns="91440" tIns="45720" rIns="91440" bIns="45720" rtlCol="0" anchor="t">
            <a:normAutofit lnSpcReduction="10000"/>
          </a:bodyPr>
          <a:lstStyle/>
          <a:p>
            <a:pPr lvl="0">
              <a:buFont typeface="Wingdings" panose="05000000000000000000" pitchFamily="2" charset="2"/>
              <a:buChar char="Ø"/>
            </a:pPr>
            <a:r>
              <a:rPr lang="fr-FR" b="1" dirty="0"/>
              <a:t>Préconisation 1</a:t>
            </a:r>
            <a:r>
              <a:rPr lang="fr-FR" dirty="0"/>
              <a:t> : Bien différencier la </a:t>
            </a:r>
            <a:r>
              <a:rPr lang="fr-FR" dirty="0">
                <a:solidFill>
                  <a:srgbClr val="FF0000"/>
                </a:solidFill>
              </a:rPr>
              <a:t>signalétique pistes cyclables / voies vertes</a:t>
            </a:r>
            <a:r>
              <a:rPr lang="fr-FR" dirty="0"/>
              <a:t>. (Action 7).</a:t>
            </a:r>
          </a:p>
          <a:p>
            <a:pPr marL="0" indent="0">
              <a:buNone/>
            </a:pPr>
            <a:endParaRPr lang="fr-FR" dirty="0"/>
          </a:p>
          <a:p>
            <a:pPr marL="0" indent="0">
              <a:buNone/>
            </a:pPr>
            <a:endParaRPr lang="fr-FR" dirty="0"/>
          </a:p>
          <a:p>
            <a:pPr>
              <a:buFont typeface="Wingdings" panose="05000000000000000000" pitchFamily="2" charset="2"/>
              <a:buChar char="Ø"/>
            </a:pPr>
            <a:r>
              <a:rPr lang="fr-FR" b="1" dirty="0"/>
              <a:t>Préconisation 2 :</a:t>
            </a:r>
            <a:r>
              <a:rPr lang="fr-FR" dirty="0"/>
              <a:t> Parfaire, voire refaire, le revêtement des pistes cyclables afin de permettre aux cyclistes un roulage rapide en toute sécurité. Pourquoi ne pas créer partout où ce serait possible des espaces d'arrêt dédiés aux vélos, en bordure des pistes ?     (Action 3).</a:t>
            </a:r>
          </a:p>
          <a:p>
            <a:pPr marL="0" indent="0">
              <a:buNone/>
            </a:pPr>
            <a:endParaRPr lang="fr-FR" dirty="0"/>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8</a:t>
            </a:fld>
            <a:endParaRPr lang="fr-FR"/>
          </a:p>
        </p:txBody>
      </p:sp>
    </p:spTree>
    <p:extLst>
      <p:ext uri="{BB962C8B-B14F-4D97-AF65-F5344CB8AC3E}">
        <p14:creationId xmlns:p14="http://schemas.microsoft.com/office/powerpoint/2010/main" val="379513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116632"/>
            <a:ext cx="6789440" cy="648072"/>
          </a:xfrm>
        </p:spPr>
        <p:txBody>
          <a:bodyPr>
            <a:normAutofit/>
          </a:bodyPr>
          <a:lstStyle/>
          <a:p>
            <a:pPr lvl="0"/>
            <a:r>
              <a:rPr lang="fr-FR" sz="2400" b="1" dirty="0">
                <a:solidFill>
                  <a:schemeClr val="tx2"/>
                </a:solidFill>
              </a:rPr>
              <a:t>3 </a:t>
            </a:r>
            <a:r>
              <a:rPr lang="mr-IN" sz="2400" b="1" dirty="0">
                <a:solidFill>
                  <a:schemeClr val="tx2"/>
                </a:solidFill>
              </a:rPr>
              <a:t>–</a:t>
            </a:r>
            <a:r>
              <a:rPr lang="fr-FR" sz="2400" b="1" dirty="0">
                <a:solidFill>
                  <a:schemeClr val="tx2"/>
                </a:solidFill>
              </a:rPr>
              <a:t> Focus sur les bandes cyclables </a:t>
            </a:r>
            <a:endParaRPr lang="fr-FR" sz="2400" dirty="0">
              <a:solidFill>
                <a:schemeClr val="tx2"/>
              </a:solidFill>
            </a:endParaRPr>
          </a:p>
        </p:txBody>
      </p:sp>
      <p:sp>
        <p:nvSpPr>
          <p:cNvPr id="3" name="Espace réservé du contenu 2"/>
          <p:cNvSpPr>
            <a:spLocks noGrp="1"/>
          </p:cNvSpPr>
          <p:nvPr>
            <p:ph idx="1"/>
          </p:nvPr>
        </p:nvSpPr>
        <p:spPr>
          <a:xfrm>
            <a:off x="3419872" y="1700808"/>
            <a:ext cx="5688632" cy="3816424"/>
          </a:xfrm>
        </p:spPr>
        <p:txBody>
          <a:bodyPr/>
          <a:lstStyle/>
          <a:p>
            <a:pPr lvl="0">
              <a:buFont typeface="Wingdings" panose="05000000000000000000" pitchFamily="2" charset="2"/>
              <a:buChar char="Ø"/>
            </a:pPr>
            <a:r>
              <a:rPr lang="fr-FR" b="1" dirty="0"/>
              <a:t>Définition</a:t>
            </a:r>
            <a:r>
              <a:rPr lang="fr-FR" dirty="0"/>
              <a:t> </a:t>
            </a:r>
          </a:p>
          <a:p>
            <a:pPr marL="0" indent="0">
              <a:buNone/>
            </a:pPr>
            <a:r>
              <a:rPr lang="fr-FR" dirty="0"/>
              <a:t>Ce sont des voies de la chaussée réservées aux cyclistes</a:t>
            </a:r>
            <a:r>
              <a:rPr lang="fr-FR" b="1" dirty="0"/>
              <a:t> </a:t>
            </a:r>
            <a:r>
              <a:rPr lang="fr-FR" dirty="0"/>
              <a:t>et aux conducteurs d'engins de déplacement personnel motorisés (EDPM).</a:t>
            </a:r>
          </a:p>
          <a:p>
            <a:pPr marL="0" indent="0">
              <a:buNone/>
            </a:pPr>
            <a:endParaRPr lang="fr-FR" dirty="0"/>
          </a:p>
          <a:p>
            <a:pPr marL="0" indent="0" algn="just">
              <a:buNone/>
            </a:pPr>
            <a:r>
              <a:rPr lang="fr-FR" dirty="0"/>
              <a:t>Une bande cyclable n'est pas séparée physiquement des autres voies de circulation où roulent les autres usagers (moto, voiture, etc.). La bande cyclable est généralement délimitée du reste de la chaussée par un marquage de peinture.</a:t>
            </a:r>
          </a:p>
          <a:p>
            <a:pPr marL="0" indent="0">
              <a:buNone/>
            </a:pPr>
            <a:endParaRPr lang="fr-FR" dirty="0"/>
          </a:p>
        </p:txBody>
      </p:sp>
      <p:sp>
        <p:nvSpPr>
          <p:cNvPr id="4" name="Espace réservé de la date 3"/>
          <p:cNvSpPr>
            <a:spLocks noGrp="1"/>
          </p:cNvSpPr>
          <p:nvPr>
            <p:ph type="dt" sz="half" idx="10"/>
          </p:nvPr>
        </p:nvSpPr>
        <p:spPr/>
        <p:txBody>
          <a:bodyPr/>
          <a:lstStyle/>
          <a:p>
            <a:fld id="{C127D5AA-19C1-4E12-96CB-756E72F64DDA}" type="datetime1">
              <a:rPr lang="fr-FR" smtClean="0"/>
              <a:t>24/05/2023</a:t>
            </a:fld>
            <a:endParaRPr lang="fr-FR"/>
          </a:p>
        </p:txBody>
      </p:sp>
      <p:sp>
        <p:nvSpPr>
          <p:cNvPr id="5" name="Espace réservé du pied de page 4"/>
          <p:cNvSpPr>
            <a:spLocks noGrp="1"/>
          </p:cNvSpPr>
          <p:nvPr>
            <p:ph type="ftr" sz="quarter" idx="11"/>
          </p:nvPr>
        </p:nvSpPr>
        <p:spPr/>
        <p:txBody>
          <a:bodyPr/>
          <a:lstStyle/>
          <a:p>
            <a:r>
              <a:rPr lang="fr-FR"/>
              <a:t>Considérations et préconisations en vue d’optimiser le Schéma Directeur Cyclable de l’île de Ré - version 1</a:t>
            </a:r>
            <a:endParaRPr lang="fr-FR" dirty="0"/>
          </a:p>
        </p:txBody>
      </p:sp>
      <p:sp>
        <p:nvSpPr>
          <p:cNvPr id="6" name="Espace réservé du numéro de diapositive 5"/>
          <p:cNvSpPr>
            <a:spLocks noGrp="1"/>
          </p:cNvSpPr>
          <p:nvPr>
            <p:ph type="sldNum" sz="quarter" idx="12"/>
          </p:nvPr>
        </p:nvSpPr>
        <p:spPr/>
        <p:txBody>
          <a:bodyPr/>
          <a:lstStyle/>
          <a:p>
            <a:fld id="{0AAE6F88-6F71-43D5-9010-25DFF130E612}" type="slidenum">
              <a:rPr lang="fr-FR" smtClean="0"/>
              <a:t>9</a:t>
            </a:fld>
            <a:endParaRPr lang="fr-FR"/>
          </a:p>
        </p:txBody>
      </p:sp>
      <p:pic>
        <p:nvPicPr>
          <p:cNvPr id="4098" name="Picture 2" descr="C:\Users\thier\Pictures\2023\Bande cyclabl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764704"/>
            <a:ext cx="2330388" cy="31071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hier\Pictures\2023\Bande cyclable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55" y="3284983"/>
            <a:ext cx="2320545" cy="309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496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3364</TotalTime>
  <Words>2278</Words>
  <Application>Microsoft Macintosh PowerPoint</Application>
  <PresentationFormat>Affichage à l'écran (4:3)</PresentationFormat>
  <Paragraphs>291</Paragraphs>
  <Slides>27</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32" baseType="lpstr">
      <vt:lpstr>Arial</vt:lpstr>
      <vt:lpstr>Calibri</vt:lpstr>
      <vt:lpstr>Wingdings</vt:lpstr>
      <vt:lpstr>Thème Office</vt:lpstr>
      <vt:lpstr>Feuille de calcul</vt:lpstr>
      <vt:lpstr>Île de Ré</vt:lpstr>
      <vt:lpstr>Rappel des objectifs chiffrés du SDC 2023-2030</vt:lpstr>
      <vt:lpstr>Qu’en pense Ré-Avenir ?</vt:lpstr>
      <vt:lpstr>Les priorités de Ré-Avenir</vt:lpstr>
      <vt:lpstr>1 - Pistes cyclables </vt:lpstr>
      <vt:lpstr>2 - Voies Vertes </vt:lpstr>
      <vt:lpstr>2 - (suite) Pistes cyclables / voies vertes</vt:lpstr>
      <vt:lpstr>2 - (suite) Pistes cyclables / voies vertes</vt:lpstr>
      <vt:lpstr>3 – Focus sur les bandes cyclables </vt:lpstr>
      <vt:lpstr> 4 - Récapitulatif des autorisations de circulation sur les voies cyclables</vt:lpstr>
      <vt:lpstr>Les priorités de Ré-Avenir</vt:lpstr>
      <vt:lpstr>1- Intersections et sécurité des cyclistes</vt:lpstr>
      <vt:lpstr>1 - (suite) Intersections et sécurité des cyclistes</vt:lpstr>
      <vt:lpstr>2 - Carrefours giratoires cyclables « à îlots intra-annulaires » ou ronds-points à la hollandaise </vt:lpstr>
      <vt:lpstr>2 - (suite) Ronds-points à la hollandaise</vt:lpstr>
      <vt:lpstr>Les priorités de Ré-Avenir</vt:lpstr>
      <vt:lpstr>Les priorités de Ré-Avenir</vt:lpstr>
      <vt:lpstr>Zones 30</vt:lpstr>
      <vt:lpstr>Zones 30 pour tous les villages de l’île </vt:lpstr>
      <vt:lpstr>B) L’extension du réseau actuel</vt:lpstr>
      <vt:lpstr>2 -  Le CHAUCIDOU une alternative à moindre coût</vt:lpstr>
      <vt:lpstr>Préconisation 6 : pour la création d’un Chaucidou </vt:lpstr>
      <vt:lpstr>    Synthèse des principales préconisations</vt:lpstr>
      <vt:lpstr>Synthèse des principaux panneaux de signalisation</vt:lpstr>
      <vt:lpstr>Si vous avez envie d’approfondir</vt:lpstr>
      <vt:lpstr>Présentation PowerPoint</vt:lpstr>
      <vt:lpstr>Notre véritable paradis cyclable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Privé</dc:creator>
  <cp:lastModifiedBy>ISABELLE VETOIS</cp:lastModifiedBy>
  <cp:revision>204</cp:revision>
  <dcterms:created xsi:type="dcterms:W3CDTF">2021-03-27T19:53:23Z</dcterms:created>
  <dcterms:modified xsi:type="dcterms:W3CDTF">2023-05-24T10:29:13Z</dcterms:modified>
</cp:coreProperties>
</file>