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100F674-ED27-4272-9DA6-F3FD35F0CF31}">
          <p14:sldIdLst>
            <p14:sldId id="271"/>
            <p14:sldId id="257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Section sans titre" id="{7D4B2025-C552-4C7C-8A82-63D41972F59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50" autoAdjust="0"/>
    <p:restoredTop sz="92865" autoAdjust="0"/>
  </p:normalViewPr>
  <p:slideViewPr>
    <p:cSldViewPr snapToGrid="0">
      <p:cViewPr varScale="1">
        <p:scale>
          <a:sx n="101" d="100"/>
          <a:sy n="101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B6899-6B85-204F-A9C6-4F39A8F3B135}" type="datetimeFigureOut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4A84-B908-2E45-AD82-30BE240D29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9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651E5-CB65-4995-8700-5E586176C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A19784-9B7D-4800-9BCB-D7AD17582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36D5B-F822-41A2-A239-AD9695F8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2945-1ECF-7840-A479-6C1FA81832F6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CEEC11-4CFE-4426-B7C2-E7894B27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BC6FC2-7159-45E9-A76A-FF08926C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9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46ADC-4303-4AC7-AF33-F34E2DB2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B0BE2C-6A09-4B64-BBBC-0EB3303BB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83956-3C84-4A3B-9DF9-3A47A9F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2CFC-3B68-A743-B431-99A2689310F4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978E9-178F-41D5-A021-8F7E7FD2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B61E09-59E8-46B7-984C-D0771185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75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6C89D4-3E28-49A5-BECB-4081948AD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C64813-0D2D-4C52-BB74-B770B7E00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5B090-0A75-4E67-857D-B72B6366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E47B-972B-5246-83AA-BA41305AE827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7C56E-C557-4491-A9CA-0A1C26A9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BFA2C-C368-453B-BBE9-BDEF65FC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5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BE73-A6A9-4B2B-A75C-FA2139AB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F1F75-F6F1-4BC7-8E72-2EF950C5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5294C-AF9D-493F-86F6-24FDE291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0488-7A5E-3548-BF6E-24CEA912CE40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4052CB-573B-407B-9AAC-F872C77B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EFAB-48D0-41E1-8A05-0FBC80E8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66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39F69-5721-4797-A735-8B70F808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A50247-5BA7-48EA-8A77-BFA0AD002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C3A990-AAFB-43BE-90ED-6E2747D2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1A7B-8D47-BF45-8F5E-E08A85CF2555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044F4-32EE-46A9-910E-D1E45E6D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27DB0-8845-478B-906D-FD261CDF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6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56D41-B56A-43E2-8B55-E8B6D812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12304-9011-44B9-B902-3ACD9434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4EB9B4-93FE-4738-BDCF-A7CC26C59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789039-76DC-41C2-9B4E-9F96A8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E969-527A-884B-BB0F-AFC361358C2E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7C47DD-5875-4A23-A485-9F1BA909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E2BD8-E0DC-4462-B033-E86BAC0E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3A67A-2055-4B70-AEFD-706494D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4037EC-AE1B-4450-B8D7-D7CD92992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CBB64D-2DCB-4B66-99D5-5F56D4946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CBC240-0E20-422B-B778-5DD4F8D94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F1D370-7FB1-4D61-A6B6-85EBD52E6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304BB0-251F-4A60-AA49-345A01AD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B82-534A-814C-A54D-920E0A10C3A3}" type="datetime1">
              <a:rPr lang="fr-FR" smtClean="0"/>
              <a:t>23/12/2025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6B7DE8-7234-4F4E-82C1-A420AED3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DCAA3C-EFF8-4FAE-96D4-818DFA58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AE349-6BF6-4480-B051-324B0EB4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1829ED-56E3-4041-BA90-42E330D4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EC78-792C-9448-AD46-B66ACF3E92ED}" type="datetime1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1746D3-1364-47A1-8D0A-3D7A385E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BDD44C-B45A-4B57-8A53-2A854E7F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D0EB4-E906-4D77-82BE-E789C878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AF9B-BC98-8049-94BC-40BD1D2EEA9D}" type="datetime1">
              <a:rPr lang="fr-FR" smtClean="0"/>
              <a:t>23/12/2025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77CF5C-E24B-44CD-BAF2-B851CA3C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EC80D9-2F17-4773-A77D-F58D7C0A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FD16D-5604-47E7-B7E1-5963BA3C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EB036-EDE3-4634-AB7A-5D7A51DA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8CD3B0-CE00-4763-A770-534E59137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B86285-0B56-487B-904B-80C30B70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C3A2-8E94-F843-BE29-4C9E8D0425B7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47C7AC-AB41-4DA5-9F5C-8D5E32BB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7E5735-1AE1-4A8D-B2FF-0DDE7C46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4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2DD29-69A1-4ED5-9CD6-C194FA1D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01EFF1-AF2F-4F4D-9EBC-51AD1DF48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6BC401-ACFE-4902-A198-52EFCFBE1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E863DE-0138-4FD4-9962-626487DD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4654-0A8E-7D4B-80B9-E552263ED453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8E0103-6A49-4948-B2AF-9A3547C2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5DB311-A648-4480-AB39-200FD77D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4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2C960F-8256-4FB0-9147-FF56BE66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BFD73-BE79-4545-8671-A3C048058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28AA3-E128-4A74-B5BD-9B7BEF7E7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A5D72-384A-E741-BA9D-7671D3EF8003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BAB97-73AD-47DC-A234-D13A1502D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3285B-1EB0-418B-8FD0-8B0F43C6A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1657-76F2-434E-B055-B7782E83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8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E6D4-88DE-830C-C732-BA5F0FF0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32" y="2523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Situation de  la production et consommation électrique. Décembre 2025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Priorités pour Ré-Avenir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A4A008-E0D2-8CF3-C96F-53C43294EF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556554"/>
            <a:ext cx="1943100" cy="58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43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ECD89-808B-8A0E-9095-EDC16775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57943"/>
            <a:ext cx="4818888" cy="15784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du parc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éolien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d’Oléron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EDC3F4-B84D-125B-862C-A9C0CC2D0F0E}"/>
              </a:ext>
            </a:extLst>
          </p:cNvPr>
          <p:cNvSpPr txBox="1"/>
          <p:nvPr/>
        </p:nvSpPr>
        <p:spPr>
          <a:xfrm>
            <a:off x="630936" y="2660904"/>
            <a:ext cx="4818888" cy="4033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Pas de </a:t>
            </a:r>
            <a:r>
              <a:rPr lang="en-US" sz="1500" dirty="0" err="1"/>
              <a:t>candidats</a:t>
            </a:r>
            <a:r>
              <a:rPr lang="en-US" sz="1500" dirty="0"/>
              <a:t> </a:t>
            </a:r>
            <a:r>
              <a:rPr lang="en-US" sz="1500" dirty="0" err="1"/>
              <a:t>déclarés</a:t>
            </a:r>
            <a:r>
              <a:rPr lang="en-US" sz="1500" dirty="0"/>
              <a:t> à </a:t>
            </a:r>
            <a:r>
              <a:rPr lang="en-US" sz="1500" dirty="0" err="1"/>
              <a:t>l’appel</a:t>
            </a:r>
            <a:r>
              <a:rPr lang="en-US" sz="1500" dirty="0"/>
              <a:t> </a:t>
            </a:r>
            <a:r>
              <a:rPr lang="en-US" sz="1500" dirty="0" err="1"/>
              <a:t>d’offre</a:t>
            </a:r>
            <a:r>
              <a:rPr lang="en-US" sz="1500" dirty="0"/>
              <a:t> AO7 </a:t>
            </a:r>
            <a:r>
              <a:rPr lang="en-US" sz="1500" dirty="0" err="1"/>
              <a:t>donc</a:t>
            </a:r>
            <a:r>
              <a:rPr lang="en-US" sz="1500" dirty="0"/>
              <a:t> </a:t>
            </a:r>
            <a:r>
              <a:rPr lang="en-US" sz="1500" dirty="0" err="1"/>
              <a:t>projet</a:t>
            </a:r>
            <a:r>
              <a:rPr lang="en-US" sz="1500" dirty="0"/>
              <a:t> </a:t>
            </a:r>
            <a:r>
              <a:rPr lang="en-US" sz="1500" dirty="0" err="1"/>
              <a:t>reporté</a:t>
            </a:r>
            <a:r>
              <a:rPr lang="en-US" sz="1500" dirty="0"/>
              <a:t> malgré un prix de </a:t>
            </a:r>
            <a:r>
              <a:rPr lang="en-US" sz="1500" dirty="0" err="1"/>
              <a:t>rachat</a:t>
            </a:r>
            <a:r>
              <a:rPr lang="en-US" sz="1500" dirty="0"/>
              <a:t> </a:t>
            </a:r>
            <a:r>
              <a:rPr lang="en-US" sz="1500" dirty="0" err="1"/>
              <a:t>garanti</a:t>
            </a:r>
            <a:r>
              <a:rPr lang="en-US" sz="1500" dirty="0"/>
              <a:t> de 100 €/MWH. </a:t>
            </a:r>
            <a:r>
              <a:rPr lang="en-US" sz="1500" dirty="0" err="1"/>
              <a:t>L’éloignement</a:t>
            </a:r>
            <a:r>
              <a:rPr lang="en-US" sz="1500" dirty="0"/>
              <a:t>, les </a:t>
            </a:r>
            <a:r>
              <a:rPr lang="en-US" sz="1500" dirty="0" err="1"/>
              <a:t>mesures</a:t>
            </a:r>
            <a:r>
              <a:rPr lang="en-US" sz="1500" dirty="0"/>
              <a:t> de compensation et les </a:t>
            </a:r>
            <a:r>
              <a:rPr lang="en-US" sz="1500" dirty="0" err="1"/>
              <a:t>contraintes</a:t>
            </a:r>
            <a:r>
              <a:rPr lang="en-US" sz="1500" dirty="0"/>
              <a:t> techniques </a:t>
            </a:r>
            <a:r>
              <a:rPr lang="en-US" sz="1500" dirty="0" err="1"/>
              <a:t>liés</a:t>
            </a:r>
            <a:r>
              <a:rPr lang="en-US" sz="1500" dirty="0"/>
              <a:t> à la </a:t>
            </a:r>
            <a:r>
              <a:rPr lang="en-US" sz="1500" dirty="0" err="1"/>
              <a:t>profondeur</a:t>
            </a:r>
            <a:r>
              <a:rPr lang="en-US" sz="1500" dirty="0"/>
              <a:t> </a:t>
            </a:r>
            <a:r>
              <a:rPr lang="en-US" sz="1500" dirty="0" err="1"/>
              <a:t>ont</a:t>
            </a:r>
            <a:r>
              <a:rPr lang="en-US" sz="1500" dirty="0"/>
              <a:t> </a:t>
            </a:r>
            <a:r>
              <a:rPr lang="en-US" sz="1500" dirty="0" err="1"/>
              <a:t>rendu</a:t>
            </a:r>
            <a:r>
              <a:rPr lang="en-US" sz="1500" dirty="0"/>
              <a:t> </a:t>
            </a:r>
            <a:r>
              <a:rPr lang="en-US" sz="1500" dirty="0" err="1"/>
              <a:t>incertaine</a:t>
            </a:r>
            <a:r>
              <a:rPr lang="en-US" sz="1500" dirty="0"/>
              <a:t> la </a:t>
            </a:r>
            <a:r>
              <a:rPr lang="en-US" sz="1500" dirty="0" err="1"/>
              <a:t>profitabilité</a:t>
            </a:r>
            <a:r>
              <a:rPr lang="en-US" sz="15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Dans le </a:t>
            </a:r>
            <a:r>
              <a:rPr lang="en-US" sz="1500" dirty="0" err="1"/>
              <a:t>même</a:t>
            </a:r>
            <a:r>
              <a:rPr lang="en-US" sz="1500" dirty="0"/>
              <a:t> temps, </a:t>
            </a:r>
            <a:r>
              <a:rPr lang="en-US" sz="1500" dirty="0" err="1"/>
              <a:t>l’Etat</a:t>
            </a:r>
            <a:r>
              <a:rPr lang="en-US" sz="1500" dirty="0"/>
              <a:t> a </a:t>
            </a:r>
            <a:r>
              <a:rPr lang="en-US" sz="1500" dirty="0" err="1"/>
              <a:t>attribué</a:t>
            </a:r>
            <a:r>
              <a:rPr lang="en-US" sz="1500" dirty="0"/>
              <a:t> le parc </a:t>
            </a:r>
            <a:r>
              <a:rPr lang="en-US" sz="1500" dirty="0" err="1"/>
              <a:t>éolien</a:t>
            </a:r>
            <a:r>
              <a:rPr lang="en-US" sz="1500" dirty="0"/>
              <a:t> de Normandie de 1,5 GW avec un prix </a:t>
            </a:r>
            <a:r>
              <a:rPr lang="en-US" sz="1500" dirty="0" err="1"/>
              <a:t>garanti</a:t>
            </a:r>
            <a:r>
              <a:rPr lang="en-US" sz="1500" dirty="0"/>
              <a:t> de 66 €/MWh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Certains</a:t>
            </a:r>
            <a:r>
              <a:rPr lang="en-US" sz="1500" dirty="0"/>
              <a:t> </a:t>
            </a:r>
            <a:r>
              <a:rPr lang="en-US" sz="1500" dirty="0" err="1"/>
              <a:t>acteurs</a:t>
            </a:r>
            <a:r>
              <a:rPr lang="en-US" sz="1500" dirty="0"/>
              <a:t> de l »</a:t>
            </a:r>
            <a:r>
              <a:rPr lang="en-US" sz="1500" dirty="0" err="1"/>
              <a:t>éolien</a:t>
            </a:r>
            <a:r>
              <a:rPr lang="en-US" sz="1500" dirty="0"/>
              <a:t> offshore se </a:t>
            </a:r>
            <a:r>
              <a:rPr lang="en-US" sz="1500" dirty="0" err="1"/>
              <a:t>désengagent</a:t>
            </a:r>
            <a:r>
              <a:rPr lang="en-US" sz="1500" dirty="0"/>
              <a:t> et </a:t>
            </a:r>
            <a:r>
              <a:rPr lang="en-US" sz="1500" dirty="0" err="1"/>
              <a:t>certains</a:t>
            </a:r>
            <a:r>
              <a:rPr lang="en-US" sz="1500" dirty="0"/>
              <a:t> </a:t>
            </a:r>
            <a:r>
              <a:rPr lang="en-US" sz="1500" dirty="0" err="1"/>
              <a:t>appels</a:t>
            </a:r>
            <a:r>
              <a:rPr lang="en-US" sz="1500" dirty="0"/>
              <a:t> </a:t>
            </a:r>
            <a:r>
              <a:rPr lang="en-US" sz="1500" dirty="0" err="1"/>
              <a:t>d’offre</a:t>
            </a:r>
            <a:r>
              <a:rPr lang="en-US" sz="1500" dirty="0"/>
              <a:t> ne </a:t>
            </a:r>
            <a:r>
              <a:rPr lang="en-US" sz="1500" dirty="0" err="1"/>
              <a:t>sont</a:t>
            </a:r>
            <a:r>
              <a:rPr lang="en-US" sz="1500" dirty="0"/>
              <a:t> non plus pas </a:t>
            </a:r>
            <a:r>
              <a:rPr lang="en-US" sz="1500" dirty="0" err="1"/>
              <a:t>attribués</a:t>
            </a:r>
            <a:r>
              <a:rPr lang="en-US" sz="1500" dirty="0"/>
              <a:t> par manque de </a:t>
            </a:r>
            <a:r>
              <a:rPr lang="en-US" sz="1500" dirty="0" err="1"/>
              <a:t>candidats</a:t>
            </a: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L’Etat</a:t>
            </a:r>
            <a:r>
              <a:rPr lang="en-US" sz="1500" dirty="0"/>
              <a:t> </a:t>
            </a:r>
            <a:r>
              <a:rPr lang="en-US" sz="1500" dirty="0" err="1"/>
              <a:t>veut</a:t>
            </a:r>
            <a:r>
              <a:rPr lang="en-US" sz="1500" dirty="0"/>
              <a:t> revoir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stratégie</a:t>
            </a:r>
            <a:r>
              <a:rPr lang="en-US" sz="1500" dirty="0"/>
              <a:t> se </a:t>
            </a:r>
            <a:r>
              <a:rPr lang="en-US" sz="1500" dirty="0" err="1"/>
              <a:t>soutien</a:t>
            </a:r>
            <a:r>
              <a:rPr lang="en-US" sz="1500" dirty="0"/>
              <a:t> aux ENR qui </a:t>
            </a:r>
            <a:r>
              <a:rPr lang="en-US" sz="1500" dirty="0" err="1"/>
              <a:t>coûte</a:t>
            </a:r>
            <a:r>
              <a:rPr lang="en-US" sz="1500" dirty="0"/>
              <a:t> </a:t>
            </a:r>
            <a:r>
              <a:rPr lang="en-US" sz="1500" dirty="0" err="1"/>
              <a:t>cher</a:t>
            </a:r>
            <a:r>
              <a:rPr lang="en-US" sz="1500" dirty="0"/>
              <a:t> </a:t>
            </a:r>
            <a:r>
              <a:rPr lang="en-US" sz="1500" dirty="0" err="1"/>
              <a:t>mais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même</a:t>
            </a:r>
            <a:r>
              <a:rPr lang="en-US" sz="1500" dirty="0"/>
              <a:t> temps conserver </a:t>
            </a:r>
            <a:r>
              <a:rPr lang="en-US" sz="1500" dirty="0" err="1"/>
              <a:t>ces</a:t>
            </a:r>
            <a:r>
              <a:rPr lang="en-US" sz="1500" dirty="0"/>
              <a:t> </a:t>
            </a:r>
            <a:r>
              <a:rPr lang="en-US" sz="1500" dirty="0" err="1"/>
              <a:t>filières</a:t>
            </a:r>
            <a:r>
              <a:rPr lang="en-US" sz="1500" dirty="0"/>
              <a:t> </a:t>
            </a:r>
            <a:r>
              <a:rPr lang="en-US" sz="1500" dirty="0" err="1"/>
              <a:t>industrielles</a:t>
            </a:r>
            <a:r>
              <a:rPr lang="en-US" sz="1500" dirty="0"/>
              <a:t> indispensables pour </a:t>
            </a:r>
            <a:r>
              <a:rPr lang="en-US" sz="1500" dirty="0" err="1"/>
              <a:t>compléter</a:t>
            </a:r>
            <a:r>
              <a:rPr lang="en-US" sz="1500" dirty="0"/>
              <a:t> </a:t>
            </a:r>
            <a:r>
              <a:rPr lang="en-US" sz="1500" dirty="0" err="1"/>
              <a:t>l’offre</a:t>
            </a:r>
            <a:r>
              <a:rPr lang="en-US" sz="1500" dirty="0"/>
              <a:t> </a:t>
            </a:r>
            <a:r>
              <a:rPr lang="en-US" sz="1500" dirty="0" err="1"/>
              <a:t>nucléaire</a:t>
            </a:r>
            <a:endParaRPr lang="en-US" sz="15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255930-2CFD-5E74-21CC-D0D20B2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906486"/>
            <a:ext cx="5458968" cy="26561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C3C5F3-15A1-7FEA-A09A-FFC23B3D17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56032"/>
            <a:ext cx="1943100" cy="6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78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B0C71-3E65-244A-5A1A-756A4CF5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1338943"/>
            <a:ext cx="4818888" cy="11854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dilemme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production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électrique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moyen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terme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4087C8-0B74-F618-2A2F-61A7E17767ED}"/>
              </a:ext>
            </a:extLst>
          </p:cNvPr>
          <p:cNvSpPr txBox="1"/>
          <p:nvPr/>
        </p:nvSpPr>
        <p:spPr>
          <a:xfrm>
            <a:off x="643278" y="2524426"/>
            <a:ext cx="4818888" cy="4144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L’Etat</a:t>
            </a:r>
            <a:r>
              <a:rPr lang="en-US" sz="1400" dirty="0"/>
              <a:t> </a:t>
            </a:r>
            <a:r>
              <a:rPr lang="en-US" sz="1400" dirty="0" err="1"/>
              <a:t>prévoit</a:t>
            </a:r>
            <a:r>
              <a:rPr lang="en-US" sz="1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6 nouveaux EPR2 qui </a:t>
            </a:r>
            <a:r>
              <a:rPr lang="en-US" sz="1400" dirty="0" err="1"/>
              <a:t>commenceront</a:t>
            </a:r>
            <a:r>
              <a:rPr lang="en-US" sz="1400" dirty="0"/>
              <a:t> au plus </a:t>
            </a:r>
            <a:r>
              <a:rPr lang="en-US" sz="1400" dirty="0" err="1"/>
              <a:t>tôt</a:t>
            </a:r>
            <a:r>
              <a:rPr lang="en-US" sz="1400" dirty="0"/>
              <a:t> à </a:t>
            </a:r>
            <a:r>
              <a:rPr lang="en-US" sz="1400" dirty="0" err="1"/>
              <a:t>produire</a:t>
            </a:r>
            <a:r>
              <a:rPr lang="en-US" sz="1400" dirty="0"/>
              <a:t> à </a:t>
            </a:r>
            <a:r>
              <a:rPr lang="en-US" sz="1400" dirty="0" err="1"/>
              <a:t>l’horizon</a:t>
            </a:r>
            <a:r>
              <a:rPr lang="en-US" sz="1400" dirty="0"/>
              <a:t> 2038 pour un </a:t>
            </a:r>
            <a:r>
              <a:rPr lang="en-US" sz="1400" dirty="0" err="1"/>
              <a:t>investissement</a:t>
            </a:r>
            <a:r>
              <a:rPr lang="en-US" sz="1400" dirty="0"/>
              <a:t>  </a:t>
            </a:r>
            <a:r>
              <a:rPr lang="en-US" sz="1400" b="1" dirty="0"/>
              <a:t>de 100 milliards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une</a:t>
            </a:r>
            <a:r>
              <a:rPr lang="en-US" sz="1400" dirty="0"/>
              <a:t> remise à </a:t>
            </a:r>
            <a:r>
              <a:rPr lang="en-US" sz="1400" dirty="0" err="1"/>
              <a:t>niveau</a:t>
            </a:r>
            <a:r>
              <a:rPr lang="en-US" sz="1400" dirty="0"/>
              <a:t> du parc </a:t>
            </a:r>
            <a:r>
              <a:rPr lang="en-US" sz="1400" dirty="0" err="1"/>
              <a:t>existant</a:t>
            </a:r>
            <a:r>
              <a:rPr lang="en-US" sz="1400" dirty="0"/>
              <a:t> pour un </a:t>
            </a:r>
            <a:r>
              <a:rPr lang="en-US" sz="1400" dirty="0" err="1"/>
              <a:t>investissement</a:t>
            </a:r>
            <a:r>
              <a:rPr lang="en-US" sz="1400" dirty="0"/>
              <a:t> </a:t>
            </a:r>
            <a:r>
              <a:rPr lang="en-US" sz="1400" dirty="0" err="1"/>
              <a:t>équivalent</a:t>
            </a:r>
            <a:r>
              <a:rPr lang="en-US" sz="14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Tout </a:t>
            </a:r>
            <a:r>
              <a:rPr lang="en-US" sz="1400" dirty="0" err="1"/>
              <a:t>cela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absolument</a:t>
            </a:r>
            <a:r>
              <a:rPr lang="en-US" sz="1400" dirty="0"/>
              <a:t> </a:t>
            </a:r>
            <a:r>
              <a:rPr lang="en-US" sz="1400" dirty="0" err="1"/>
              <a:t>nécessaire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sera difficile à </a:t>
            </a:r>
            <a:r>
              <a:rPr lang="en-US" sz="1400" dirty="0" err="1"/>
              <a:t>réaliser</a:t>
            </a:r>
            <a:r>
              <a:rPr lang="en-US" sz="1400" dirty="0"/>
              <a:t> par EDF, </a:t>
            </a:r>
            <a:r>
              <a:rPr lang="en-US" sz="1400" b="1" dirty="0"/>
              <a:t>déjà </a:t>
            </a:r>
            <a:r>
              <a:rPr lang="en-US" sz="1400" b="1" dirty="0" err="1"/>
              <a:t>endetté</a:t>
            </a:r>
            <a:r>
              <a:rPr lang="en-US" sz="1400" b="1" dirty="0"/>
              <a:t> à hauteur de 70 milliards </a:t>
            </a:r>
            <a:r>
              <a:rPr lang="en-US" sz="1400" dirty="0"/>
              <a:t>et </a:t>
            </a:r>
            <a:r>
              <a:rPr lang="en-US" sz="1400" dirty="0" err="1"/>
              <a:t>c’est</a:t>
            </a:r>
            <a:r>
              <a:rPr lang="en-US" sz="1400" dirty="0"/>
              <a:t> </a:t>
            </a:r>
            <a:r>
              <a:rPr lang="en-US" sz="1400" dirty="0" err="1"/>
              <a:t>donc</a:t>
            </a:r>
            <a:r>
              <a:rPr lang="en-US" sz="1400" dirty="0"/>
              <a:t> </a:t>
            </a:r>
            <a:r>
              <a:rPr lang="en-US" sz="1400" dirty="0" err="1"/>
              <a:t>l’Etat</a:t>
            </a:r>
            <a:r>
              <a:rPr lang="en-US" sz="1400" dirty="0"/>
              <a:t>, seul </a:t>
            </a:r>
            <a:r>
              <a:rPr lang="en-US" sz="1400" dirty="0" err="1"/>
              <a:t>actionnaire</a:t>
            </a:r>
            <a:r>
              <a:rPr lang="en-US" sz="1400" dirty="0"/>
              <a:t>, et in fine le </a:t>
            </a:r>
            <a:r>
              <a:rPr lang="en-US" sz="1400" dirty="0" err="1"/>
              <a:t>contribuable</a:t>
            </a:r>
            <a:r>
              <a:rPr lang="en-US" sz="1400" dirty="0"/>
              <a:t>, qui </a:t>
            </a:r>
            <a:r>
              <a:rPr lang="en-US" sz="1400" dirty="0" err="1"/>
              <a:t>devra</a:t>
            </a:r>
            <a:r>
              <a:rPr lang="en-US" sz="1400" dirty="0"/>
              <a:t> le financer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Les </a:t>
            </a:r>
            <a:r>
              <a:rPr lang="en-US" sz="1400" dirty="0" err="1"/>
              <a:t>énergies</a:t>
            </a:r>
            <a:r>
              <a:rPr lang="en-US" sz="1400" dirty="0"/>
              <a:t> </a:t>
            </a:r>
            <a:r>
              <a:rPr lang="en-US" sz="1400" dirty="0" err="1"/>
              <a:t>renouvelables</a:t>
            </a:r>
            <a:r>
              <a:rPr lang="en-US" sz="1400" dirty="0"/>
              <a:t> </a:t>
            </a:r>
            <a:r>
              <a:rPr lang="en-US" sz="1400" dirty="0" err="1"/>
              <a:t>solaire</a:t>
            </a:r>
            <a:r>
              <a:rPr lang="en-US" sz="1400" dirty="0"/>
              <a:t> et </a:t>
            </a:r>
            <a:r>
              <a:rPr lang="en-US" sz="1400" dirty="0" err="1"/>
              <a:t>éoliennes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essentiellement</a:t>
            </a:r>
            <a:r>
              <a:rPr lang="en-US" sz="1400" dirty="0"/>
              <a:t> </a:t>
            </a:r>
            <a:r>
              <a:rPr lang="en-US" sz="1400" dirty="0" err="1"/>
              <a:t>financées</a:t>
            </a:r>
            <a:r>
              <a:rPr lang="en-US" sz="1400" dirty="0"/>
              <a:t> par des </a:t>
            </a:r>
            <a:r>
              <a:rPr lang="en-US" sz="1400" dirty="0" err="1"/>
              <a:t>intérêts</a:t>
            </a:r>
            <a:r>
              <a:rPr lang="en-US" sz="1400" dirty="0"/>
              <a:t> </a:t>
            </a:r>
            <a:r>
              <a:rPr lang="en-US" sz="1400" dirty="0" err="1"/>
              <a:t>privés</a:t>
            </a:r>
            <a:r>
              <a:rPr lang="en-US" sz="1400" dirty="0"/>
              <a:t> et les aides de </a:t>
            </a:r>
            <a:r>
              <a:rPr lang="en-US" sz="1400" dirty="0" err="1"/>
              <a:t>l’Etat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de 6,9 milliards </a:t>
            </a:r>
            <a:r>
              <a:rPr lang="en-US" sz="1400" dirty="0" err="1"/>
              <a:t>d’euros</a:t>
            </a:r>
            <a:r>
              <a:rPr lang="en-US" sz="1400" dirty="0"/>
              <a:t> en 2025 et 6,6 milliards </a:t>
            </a:r>
            <a:r>
              <a:rPr lang="en-US" sz="1400" dirty="0" err="1"/>
              <a:t>d’euros</a:t>
            </a:r>
            <a:r>
              <a:rPr lang="en-US" sz="1400" dirty="0"/>
              <a:t> en 2026 sous </a:t>
            </a:r>
            <a:r>
              <a:rPr lang="en-US" sz="1400" dirty="0" err="1"/>
              <a:t>forme</a:t>
            </a:r>
            <a:r>
              <a:rPr lang="en-US" sz="1400" dirty="0"/>
              <a:t> de prix </a:t>
            </a:r>
            <a:r>
              <a:rPr lang="en-US" sz="1400" dirty="0" err="1"/>
              <a:t>d’achat</a:t>
            </a:r>
            <a:r>
              <a:rPr lang="en-US" sz="1400" dirty="0"/>
              <a:t> </a:t>
            </a:r>
            <a:r>
              <a:rPr lang="en-US" sz="1400" dirty="0" err="1"/>
              <a:t>garanti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Leur</a:t>
            </a:r>
            <a:r>
              <a:rPr lang="en-US" sz="1400" b="1" dirty="0"/>
              <a:t> </a:t>
            </a:r>
            <a:r>
              <a:rPr lang="en-US" sz="1400" b="1" dirty="0" err="1"/>
              <a:t>coût</a:t>
            </a:r>
            <a:r>
              <a:rPr lang="en-US" sz="1400" b="1" dirty="0"/>
              <a:t> de production </a:t>
            </a:r>
            <a:r>
              <a:rPr lang="en-US" sz="1400" b="1" dirty="0" err="1"/>
              <a:t>est</a:t>
            </a:r>
            <a:r>
              <a:rPr lang="en-US" sz="1400" b="1" dirty="0"/>
              <a:t> </a:t>
            </a:r>
            <a:r>
              <a:rPr lang="en-US" sz="1400" b="1" dirty="0" err="1"/>
              <a:t>compétitif</a:t>
            </a:r>
            <a:r>
              <a:rPr lang="en-US" sz="1400" b="1" dirty="0"/>
              <a:t> par rapport au </a:t>
            </a:r>
            <a:r>
              <a:rPr lang="en-US" sz="1400" b="1" dirty="0" err="1"/>
              <a:t>nucléaire</a:t>
            </a:r>
            <a:r>
              <a:rPr lang="en-US" sz="1400" b="1" dirty="0"/>
              <a:t> </a:t>
            </a:r>
            <a:r>
              <a:rPr lang="en-US" sz="1400" dirty="0"/>
              <a:t>et </a:t>
            </a:r>
            <a:r>
              <a:rPr lang="en-US" sz="1400" dirty="0" err="1"/>
              <a:t>leur</a:t>
            </a:r>
            <a:r>
              <a:rPr lang="en-US" sz="1400" dirty="0"/>
              <a:t> mise en service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prévue</a:t>
            </a:r>
            <a:r>
              <a:rPr lang="en-US" sz="1400" dirty="0"/>
              <a:t> de </a:t>
            </a:r>
            <a:r>
              <a:rPr lang="en-US" sz="1400" dirty="0" err="1"/>
              <a:t>s’échelonner</a:t>
            </a:r>
            <a:r>
              <a:rPr lang="en-US" sz="1400" dirty="0"/>
              <a:t> </a:t>
            </a:r>
            <a:r>
              <a:rPr lang="en-US" sz="1400" dirty="0" err="1"/>
              <a:t>jusqu’à</a:t>
            </a:r>
            <a:r>
              <a:rPr lang="en-US" sz="1400" dirty="0"/>
              <a:t> </a:t>
            </a:r>
            <a:r>
              <a:rPr lang="en-US" sz="1400" dirty="0" err="1"/>
              <a:t>l’arrivée</a:t>
            </a:r>
            <a:r>
              <a:rPr lang="en-US" sz="1400" dirty="0"/>
              <a:t> des nouveaux </a:t>
            </a:r>
            <a:r>
              <a:rPr lang="en-US" sz="1400" dirty="0" err="1"/>
              <a:t>réacteurs</a:t>
            </a:r>
            <a:r>
              <a:rPr lang="en-US" sz="1400" dirty="0"/>
              <a:t> </a:t>
            </a:r>
            <a:r>
              <a:rPr lang="en-US" sz="1400" dirty="0" err="1"/>
              <a:t>nucléaires</a:t>
            </a:r>
            <a:r>
              <a:rPr lang="en-US" sz="1400" dirty="0"/>
              <a:t>, </a:t>
            </a:r>
            <a:r>
              <a:rPr lang="en-US" sz="1400" dirty="0" err="1"/>
              <a:t>permettant</a:t>
            </a:r>
            <a:r>
              <a:rPr lang="en-US" sz="1400" dirty="0"/>
              <a:t> </a:t>
            </a:r>
            <a:r>
              <a:rPr lang="en-US" sz="1400" dirty="0" err="1"/>
              <a:t>ainsi</a:t>
            </a:r>
            <a:r>
              <a:rPr lang="en-US" sz="1400" dirty="0"/>
              <a:t> </a:t>
            </a:r>
            <a:r>
              <a:rPr lang="en-US" sz="1400" dirty="0" err="1"/>
              <a:t>d’accompagner</a:t>
            </a:r>
            <a:r>
              <a:rPr lang="en-US" sz="1400" dirty="0"/>
              <a:t> la </a:t>
            </a:r>
            <a:r>
              <a:rPr lang="en-US" sz="1400" dirty="0" err="1"/>
              <a:t>nécessaire</a:t>
            </a:r>
            <a:r>
              <a:rPr lang="en-US" sz="1400" dirty="0"/>
              <a:t> augmentation de la </a:t>
            </a:r>
            <a:r>
              <a:rPr lang="en-US" sz="1400" dirty="0" err="1"/>
              <a:t>consommation</a:t>
            </a:r>
            <a:r>
              <a:rPr lang="en-US" sz="1400" dirty="0"/>
              <a:t> </a:t>
            </a:r>
            <a:r>
              <a:rPr lang="en-US" sz="1400" dirty="0" err="1"/>
              <a:t>d’électricité</a:t>
            </a:r>
            <a:r>
              <a:rPr lang="en-US" sz="1400" dirty="0"/>
              <a:t> pour </a:t>
            </a:r>
            <a:r>
              <a:rPr lang="en-US" sz="1400" dirty="0" err="1"/>
              <a:t>atteindre</a:t>
            </a:r>
            <a:r>
              <a:rPr lang="en-US" sz="1400" dirty="0"/>
              <a:t> la </a:t>
            </a:r>
            <a:r>
              <a:rPr lang="en-US" sz="1400" dirty="0" err="1"/>
              <a:t>neutralité</a:t>
            </a:r>
            <a:r>
              <a:rPr lang="en-US" sz="1400" dirty="0"/>
              <a:t> </a:t>
            </a:r>
            <a:r>
              <a:rPr lang="en-US" sz="1400" dirty="0" err="1"/>
              <a:t>carbone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85206-52FC-F21A-9E59-9A027A24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9406"/>
          <a:stretch/>
        </p:blipFill>
        <p:spPr>
          <a:xfrm>
            <a:off x="6346373" y="1937656"/>
            <a:ext cx="4964318" cy="42802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D55EA6-921E-AFCF-ABF7-059A01A34C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56032"/>
            <a:ext cx="1943100" cy="6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2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FFABD-145C-1B56-9852-B9F17F6C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343"/>
            <a:ext cx="10515600" cy="9613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300" b="1" kern="1200" dirty="0"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latin typeface="+mj-lt"/>
                <a:ea typeface="+mj-ea"/>
                <a:cs typeface="+mj-cs"/>
              </a:rPr>
              <a:t>En 2024, la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consommation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électrique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a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cessé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diminuer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et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enregistre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une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légère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hausse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, tout en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demeurant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très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inférieure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à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celle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de la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période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d’avant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-crise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28B109-8E25-F66C-9135-2C3850A0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40" y="2188029"/>
            <a:ext cx="9271466" cy="4107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605B6C-ED14-869C-C570-88A5C8AB86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89" y="232002"/>
            <a:ext cx="2194761" cy="64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4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01C4B-1A9A-CDCD-872B-DF575360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9" y="968829"/>
            <a:ext cx="4366258" cy="2708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La production </a:t>
            </a:r>
            <a:r>
              <a:rPr lang="en-US" sz="2800" b="1" dirty="0" err="1"/>
              <a:t>électrique</a:t>
            </a:r>
            <a:r>
              <a:rPr lang="en-US" sz="2800" b="1" dirty="0"/>
              <a:t> française a </a:t>
            </a:r>
            <a:r>
              <a:rPr lang="en-US" sz="2800" b="1" dirty="0" err="1"/>
              <a:t>continué</a:t>
            </a:r>
            <a:r>
              <a:rPr lang="en-US" sz="2800" b="1" dirty="0"/>
              <a:t> de </a:t>
            </a:r>
            <a:r>
              <a:rPr lang="en-US" sz="2800" b="1" dirty="0" err="1"/>
              <a:t>croître</a:t>
            </a:r>
            <a:r>
              <a:rPr lang="en-US" sz="2800" b="1" dirty="0"/>
              <a:t> en 2024 pour </a:t>
            </a:r>
            <a:r>
              <a:rPr lang="en-US" sz="2800" b="1" dirty="0" err="1"/>
              <a:t>atteindre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540 TWH</a:t>
            </a:r>
            <a:r>
              <a:rPr lang="en-US" sz="2800" b="1" dirty="0"/>
              <a:t>, en </a:t>
            </a:r>
            <a:r>
              <a:rPr lang="en-US" sz="2800" b="1" dirty="0" err="1"/>
              <a:t>atteignant</a:t>
            </a:r>
            <a:r>
              <a:rPr lang="en-US" sz="2800" b="1" dirty="0"/>
              <a:t> un </a:t>
            </a:r>
            <a:r>
              <a:rPr lang="en-US" sz="2800" b="1" dirty="0" err="1"/>
              <a:t>niveau</a:t>
            </a:r>
            <a:r>
              <a:rPr lang="en-US" sz="2800" b="1" dirty="0"/>
              <a:t> </a:t>
            </a:r>
            <a:r>
              <a:rPr lang="en-US" sz="2800" b="1" dirty="0" err="1"/>
              <a:t>inédit</a:t>
            </a:r>
            <a:r>
              <a:rPr lang="en-US" sz="2800" b="1" dirty="0"/>
              <a:t> de </a:t>
            </a:r>
            <a:r>
              <a:rPr lang="en-US" sz="2800" b="1" dirty="0" err="1"/>
              <a:t>décarbonation</a:t>
            </a:r>
            <a:endParaRPr lang="en-US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3F81FA-66B9-536B-099D-C033F4562238}"/>
              </a:ext>
            </a:extLst>
          </p:cNvPr>
          <p:cNvSpPr txBox="1"/>
          <p:nvPr/>
        </p:nvSpPr>
        <p:spPr>
          <a:xfrm>
            <a:off x="5541263" y="457199"/>
            <a:ext cx="6007608" cy="2796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 2024, le parc </a:t>
            </a:r>
            <a:r>
              <a:rPr lang="en-US" sz="2000" dirty="0" err="1"/>
              <a:t>électrique</a:t>
            </a:r>
            <a:r>
              <a:rPr lang="en-US" sz="2000" dirty="0"/>
              <a:t> français a </a:t>
            </a:r>
            <a:r>
              <a:rPr lang="en-US" sz="2000" dirty="0" err="1"/>
              <a:t>connu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croissance</a:t>
            </a:r>
            <a:r>
              <a:rPr lang="en-US" sz="2000" dirty="0"/>
              <a:t> </a:t>
            </a:r>
            <a:r>
              <a:rPr lang="en-US" sz="2000" dirty="0" err="1"/>
              <a:t>historique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capacités</a:t>
            </a:r>
            <a:r>
              <a:rPr lang="en-US" sz="2000" dirty="0"/>
              <a:t> de production avec la mise en service de nouveaux parcs </a:t>
            </a:r>
            <a:r>
              <a:rPr lang="en-US" sz="2000" dirty="0" err="1"/>
              <a:t>éoliens</a:t>
            </a:r>
            <a:r>
              <a:rPr lang="en-US" sz="2000" dirty="0"/>
              <a:t> en </a:t>
            </a:r>
            <a:r>
              <a:rPr lang="en-US" sz="2000" dirty="0" err="1"/>
              <a:t>mer</a:t>
            </a:r>
            <a:r>
              <a:rPr lang="en-US" sz="2000" dirty="0"/>
              <a:t> et un </a:t>
            </a:r>
            <a:r>
              <a:rPr lang="en-US" sz="2000" dirty="0" err="1"/>
              <a:t>développement</a:t>
            </a:r>
            <a:r>
              <a:rPr lang="en-US" sz="2000" dirty="0"/>
              <a:t> record des installations </a:t>
            </a:r>
            <a:r>
              <a:rPr lang="en-US" sz="2000" dirty="0" err="1"/>
              <a:t>photovoltaïques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 2024, les </a:t>
            </a:r>
            <a:r>
              <a:rPr lang="en-US" sz="2000" dirty="0" err="1"/>
              <a:t>émissions</a:t>
            </a:r>
            <a:r>
              <a:rPr lang="en-US" sz="2000" dirty="0"/>
              <a:t> </a:t>
            </a:r>
            <a:r>
              <a:rPr lang="en-US" sz="2000" dirty="0" err="1"/>
              <a:t>directes</a:t>
            </a:r>
            <a:r>
              <a:rPr lang="en-US" sz="2000" dirty="0"/>
              <a:t> de </a:t>
            </a:r>
            <a:r>
              <a:rPr lang="en-US" sz="2000" dirty="0" err="1"/>
              <a:t>gaz</a:t>
            </a:r>
            <a:r>
              <a:rPr lang="en-US" sz="2000" dirty="0"/>
              <a:t> à </a:t>
            </a:r>
            <a:r>
              <a:rPr lang="en-US" sz="2000" dirty="0" err="1"/>
              <a:t>effet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 serre </a:t>
            </a:r>
            <a:r>
              <a:rPr lang="en-US" sz="2000" dirty="0" err="1"/>
              <a:t>liées</a:t>
            </a:r>
            <a:r>
              <a:rPr lang="en-US" sz="2000" dirty="0"/>
              <a:t> à la production </a:t>
            </a:r>
            <a:r>
              <a:rPr lang="en-US" sz="2000" dirty="0" err="1"/>
              <a:t>d’électricité</a:t>
            </a:r>
            <a:r>
              <a:rPr lang="en-US" sz="2000" dirty="0"/>
              <a:t> en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France se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élevées</a:t>
            </a:r>
            <a:r>
              <a:rPr lang="en-US" sz="2000" dirty="0"/>
              <a:t> à 11,7 MtCO2eq </a:t>
            </a:r>
            <a:r>
              <a:rPr lang="en-US" sz="2000" dirty="0" err="1"/>
              <a:t>soit</a:t>
            </a:r>
            <a:r>
              <a:rPr lang="en-US" sz="2000" dirty="0"/>
              <a:t> 30 %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 </a:t>
            </a:r>
            <a:r>
              <a:rPr lang="en-US" sz="2000" dirty="0" err="1"/>
              <a:t>moins</a:t>
            </a:r>
            <a:r>
              <a:rPr lang="en-US" sz="2000" dirty="0"/>
              <a:t> </a:t>
            </a:r>
            <a:r>
              <a:rPr lang="en-US" sz="2000" dirty="0" err="1"/>
              <a:t>qu’en</a:t>
            </a:r>
            <a:r>
              <a:rPr lang="en-US" sz="2000" dirty="0"/>
              <a:t> 2023, et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ainsi</a:t>
            </a:r>
            <a:r>
              <a:rPr lang="en-US" sz="2000" dirty="0"/>
              <a:t> </a:t>
            </a:r>
            <a:r>
              <a:rPr lang="en-US" sz="2000" dirty="0" err="1"/>
              <a:t>atteint</a:t>
            </a:r>
            <a:r>
              <a:rPr lang="en-US" sz="2000" dirty="0"/>
              <a:t> </a:t>
            </a:r>
            <a:r>
              <a:rPr lang="en-US" sz="2000" dirty="0" err="1"/>
              <a:t>leur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niveau</a:t>
            </a:r>
            <a:r>
              <a:rPr lang="en-US" sz="2000" dirty="0"/>
              <a:t> le plus </a:t>
            </a:r>
            <a:r>
              <a:rPr lang="en-US" sz="2000" dirty="0" err="1"/>
              <a:t>faible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la fin de la </a:t>
            </a:r>
            <a:r>
              <a:rPr lang="en-US" sz="2000" dirty="0" err="1"/>
              <a:t>Seconde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Guerre </a:t>
            </a:r>
            <a:r>
              <a:rPr lang="en-US" sz="2000" dirty="0" err="1"/>
              <a:t>mondiale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60BA9B-5B57-DB70-0EEB-98E62FD7F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3898443"/>
            <a:ext cx="5468112" cy="25822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E928FB-4EBE-8407-5941-21A4159E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80" y="3049406"/>
            <a:ext cx="5794248" cy="28764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2FE9A6-DFD3-A602-67EA-1B913273AD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5" y="377312"/>
            <a:ext cx="2658979" cy="76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38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8ABBF-DE02-C556-F41E-6B15ADF7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99"/>
            <a:ext cx="10515600" cy="11974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b="1" kern="1200" dirty="0">
                <a:latin typeface="+mj-lt"/>
                <a:ea typeface="+mj-ea"/>
                <a:cs typeface="+mj-cs"/>
              </a:rPr>
              <a:t>Les prix spot de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l’électricité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en France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ont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retrouvé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en</a:t>
            </a:r>
            <a:br>
              <a:rPr lang="en-US" sz="3300" b="1" kern="1200" dirty="0"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latin typeface="+mj-lt"/>
                <a:ea typeface="+mj-ea"/>
                <a:cs typeface="+mj-cs"/>
              </a:rPr>
              <a:t>2024 des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niveaux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proches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l’historique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d’avant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-crise,</a:t>
            </a:r>
            <a:br>
              <a:rPr lang="en-US" sz="3300" b="1" kern="1200" dirty="0">
                <a:latin typeface="+mj-lt"/>
                <a:ea typeface="+mj-ea"/>
                <a:cs typeface="+mj-cs"/>
              </a:rPr>
            </a:br>
            <a:r>
              <a:rPr lang="en-US" sz="3300" b="1" kern="1200" dirty="0" err="1">
                <a:latin typeface="+mj-lt"/>
                <a:ea typeface="+mj-ea"/>
                <a:cs typeface="+mj-cs"/>
              </a:rPr>
              <a:t>confirmant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la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baisse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latin typeface="+mj-lt"/>
                <a:ea typeface="+mj-ea"/>
                <a:cs typeface="+mj-cs"/>
              </a:rPr>
              <a:t>initiée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 en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F993D7-02A5-B4EA-E434-9FC15C32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09" y="1845426"/>
            <a:ext cx="9993691" cy="46970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802210-3A92-C812-A0D2-5BD72EADD7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4" y="96254"/>
            <a:ext cx="2315076" cy="52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82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A7535-4E70-8A35-4A48-8D0568AA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9" y="859971"/>
            <a:ext cx="9547771" cy="1295399"/>
          </a:xfrm>
        </p:spPr>
        <p:txBody>
          <a:bodyPr>
            <a:normAutofit/>
          </a:bodyPr>
          <a:lstStyle/>
          <a:p>
            <a:r>
              <a:rPr lang="fr-FR" sz="3300" b="1" dirty="0"/>
              <a:t>En 2024, la France a enregistré le solde exportateur net</a:t>
            </a:r>
            <a:br>
              <a:rPr lang="fr-FR" sz="3300" b="1" dirty="0"/>
            </a:br>
            <a:r>
              <a:rPr lang="fr-FR" sz="3300" b="1" dirty="0"/>
              <a:t>le plus élevé de son histoire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6AAB2D-F70F-9837-A596-15D0C171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79" y="2231571"/>
            <a:ext cx="9784081" cy="43703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17EECA-9807-0030-3298-CD71DFADD9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3" y="132348"/>
            <a:ext cx="2471487" cy="72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5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218EE-DA5C-8D0C-5ECB-44682215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543"/>
            <a:ext cx="10515600" cy="1404257"/>
          </a:xfrm>
        </p:spPr>
        <p:txBody>
          <a:bodyPr anchor="ctr">
            <a:normAutofit/>
          </a:bodyPr>
          <a:lstStyle/>
          <a:p>
            <a:r>
              <a:rPr lang="fr-FR" sz="4000" b="1" dirty="0"/>
              <a:t>En Europe, les filières décarbonées remplacent</a:t>
            </a:r>
            <a:br>
              <a:rPr lang="fr-FR" sz="4000" b="1" dirty="0"/>
            </a:br>
            <a:r>
              <a:rPr lang="fr-FR" sz="4000" b="1" dirty="0"/>
              <a:t>progressivement les filières fossiles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BBEB2B-81DF-6CC5-2AEA-C6DC54C2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7770"/>
            <a:ext cx="9834922" cy="42454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9E87F9-0D46-C8FF-0784-5580980D0B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204538"/>
            <a:ext cx="2519613" cy="60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1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4329F-68D5-1FAC-4EB3-74B47918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457"/>
            <a:ext cx="10515600" cy="1284514"/>
          </a:xfrm>
        </p:spPr>
        <p:txBody>
          <a:bodyPr anchor="ctr">
            <a:normAutofit fontScale="90000"/>
          </a:bodyPr>
          <a:lstStyle/>
          <a:p>
            <a:r>
              <a:rPr lang="fr-FR" sz="3300" b="1" dirty="0"/>
              <a:t>La consommation d’énergie en France est encore très largement dépendante des combustibles fossiles (60% de l’énergie totale), en majorité importés </a:t>
            </a:r>
            <a:endParaRPr lang="fr-FR" sz="33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1BD6A1-8494-977B-9CD2-E5C43B75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02971"/>
            <a:ext cx="7010399" cy="46699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1CBFBB-21CA-D619-6187-556C0837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943600"/>
            <a:ext cx="3570513" cy="6461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5A1707-5AC5-A3C3-0299-CF0C079421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7086"/>
            <a:ext cx="2343150" cy="77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56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0A6C4-EE23-89C9-59C9-615BC618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457"/>
            <a:ext cx="10515600" cy="1709057"/>
          </a:xfrm>
        </p:spPr>
        <p:txBody>
          <a:bodyPr>
            <a:normAutofit/>
          </a:bodyPr>
          <a:lstStyle/>
          <a:p>
            <a:r>
              <a:rPr lang="fr-FR" sz="3600" b="1" dirty="0"/>
              <a:t>La hausse de consommation électrique n’est pas au rendez-vous comme prévu par la PPE3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5A6509-4C50-09F8-69E8-8E0EDF94CD2B}"/>
              </a:ext>
            </a:extLst>
          </p:cNvPr>
          <p:cNvSpPr txBox="1"/>
          <p:nvPr/>
        </p:nvSpPr>
        <p:spPr>
          <a:xfrm>
            <a:off x="947056" y="2971799"/>
            <a:ext cx="108304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scénario A de RTE1, le plus ambitieux,  postulait une très forte croissance de la consommation électrique, de + 140 TWh entre 2019 et 2035 (passant de 475 TWh en 2019 à 615 TWh en 2035). Cette hausse reposait principalement sur trois piliers à peu près égaux : </a:t>
            </a:r>
          </a:p>
          <a:p>
            <a:r>
              <a:rPr lang="fr-FR" sz="2000" dirty="0"/>
              <a:t>• + 42 TWh pour les besoins de 40 % de véhicules électriques dans le parc automobile (soit 15 millions de véhicules) et 23 % des camions électrifiés en 2035 ; </a:t>
            </a:r>
          </a:p>
          <a:p>
            <a:r>
              <a:rPr lang="fr-FR" sz="2000" dirty="0"/>
              <a:t>• + 46 TWh pour les nouveaux besoins de l’industrie (passant de 114 TWh en 2019 à 160 TWh en 2035) ; </a:t>
            </a:r>
          </a:p>
          <a:p>
            <a:r>
              <a:rPr lang="fr-FR" sz="2000" dirty="0"/>
              <a:t>• + 56 TWh pour une production d’hydrogène à partir d’électricité (pour l’industrie et pour le transport). </a:t>
            </a:r>
          </a:p>
          <a:p>
            <a:endParaRPr lang="fr-FR" sz="2000" dirty="0"/>
          </a:p>
          <a:p>
            <a:r>
              <a:rPr lang="fr-FR" sz="2000" b="1" dirty="0"/>
              <a:t>Or l’augmentation prévue n’est au rendez-vous sur aucun de ces trois piliers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F19375-4615-3983-50E0-CE0EB639DC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256032"/>
            <a:ext cx="2441121" cy="6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96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A0D84-D4A0-29A0-C483-120A5F79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58" y="768349"/>
            <a:ext cx="10515600" cy="1234621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Incertitude sur l’évolution de la consommation électrique future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DDC543-E4E1-C590-B469-654732D0C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A8E795-122E-19A5-C8A2-EFB04E11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58" y="2002971"/>
            <a:ext cx="9958069" cy="46964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2C04E5-9237-5917-E6CB-FD389FC67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256032"/>
            <a:ext cx="2168979" cy="6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23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12058</TotalTime>
  <Words>674</Words>
  <Application>Microsoft Macintosh PowerPoint</Application>
  <PresentationFormat>Grand écran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Situation de  la production et consommation électrique. Décembre 2025  Priorités pour Ré-Avenir</vt:lpstr>
      <vt:lpstr>  En 2024, la consommation électrique a cessé de diminuer et enregistre une légère hausse, tout en demeurant très inférieure à celle de la période d’avant-crise</vt:lpstr>
      <vt:lpstr>La production électrique française a continué de croître en 2024 pour atteindre 540 TWH, en atteignant un niveau inédit de décarbonation</vt:lpstr>
      <vt:lpstr>Les prix spot de l’électricité en France ont retrouvé en 2024 des niveaux proches de l’historique d’avant-crise, confirmant la baisse initiée en 2023</vt:lpstr>
      <vt:lpstr>En 2024, la France a enregistré le solde exportateur net le plus élevé de son histoire</vt:lpstr>
      <vt:lpstr>En Europe, les filières décarbonées remplacent progressivement les filières fossiles</vt:lpstr>
      <vt:lpstr>La consommation d’énergie en France est encore très largement dépendante des combustibles fossiles (60% de l’énergie totale), en majorité importés </vt:lpstr>
      <vt:lpstr>La hausse de consommation électrique n’est pas au rendez-vous comme prévu par la PPE3</vt:lpstr>
      <vt:lpstr>Incertitude sur l’évolution de la consommation électrique future</vt:lpstr>
      <vt:lpstr>Report du parc éolien d’Oléron</vt:lpstr>
      <vt:lpstr>Le dilemme de la production électrique à moyen terme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de travail EAU</dc:title>
  <dc:creator>Laurence StM</dc:creator>
  <cp:lastModifiedBy>ISABELLE VETOIS</cp:lastModifiedBy>
  <cp:revision>52</cp:revision>
  <cp:lastPrinted>2025-12-03T10:55:15Z</cp:lastPrinted>
  <dcterms:created xsi:type="dcterms:W3CDTF">2025-11-10T18:36:06Z</dcterms:created>
  <dcterms:modified xsi:type="dcterms:W3CDTF">2025-12-23T06:11:50Z</dcterms:modified>
</cp:coreProperties>
</file>